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20" Type="http://schemas.openxmlformats.org/officeDocument/2006/relationships/slide" Target="slides/slide16.xml"/><Relationship Id="rId42" Type="http://schemas.openxmlformats.org/officeDocument/2006/relationships/slide" Target="slides/slide38.xml"/><Relationship Id="rId41" Type="http://schemas.openxmlformats.org/officeDocument/2006/relationships/slide" Target="slides/slide37.xml"/><Relationship Id="rId22" Type="http://schemas.openxmlformats.org/officeDocument/2006/relationships/slide" Target="slides/slide18.xml"/><Relationship Id="rId44" Type="http://schemas.openxmlformats.org/officeDocument/2006/relationships/slide" Target="slides/slide40.xml"/><Relationship Id="rId21" Type="http://schemas.openxmlformats.org/officeDocument/2006/relationships/slide" Target="slides/slide17.xml"/><Relationship Id="rId43" Type="http://schemas.openxmlformats.org/officeDocument/2006/relationships/slide" Target="slides/slide39.xml"/><Relationship Id="rId24" Type="http://schemas.openxmlformats.org/officeDocument/2006/relationships/slide" Target="slides/slide20.xml"/><Relationship Id="rId46" Type="http://schemas.openxmlformats.org/officeDocument/2006/relationships/slide" Target="slides/slide42.xml"/><Relationship Id="rId23" Type="http://schemas.openxmlformats.org/officeDocument/2006/relationships/slide" Target="slides/slide19.xml"/><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lvl1pPr indent="-298450" lvl="0" marL="4572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1pPr>
            <a:lvl2pPr indent="-298450" lvl="1" marL="9144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2pPr>
            <a:lvl3pPr indent="-298450" lvl="2" marL="13716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indent="-298450" lvl="3" marL="18288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4pPr>
            <a:lvl5pPr indent="-298450" lvl="4" marL="22860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5pPr>
            <a:lvl6pPr indent="-298450" lvl="5" marL="27432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6pPr>
            <a:lvl7pPr indent="-298450" lvl="6" marL="32004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7pPr>
            <a:lvl8pPr indent="-298450" lvl="7" marL="36576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8pPr>
            <a:lvl9pPr indent="-298450" lvl="8" marL="41148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 name="Shape 25"/>
        <p:cNvGrpSpPr/>
        <p:nvPr/>
      </p:nvGrpSpPr>
      <p:grpSpPr>
        <a:xfrm>
          <a:off x="0" y="0"/>
          <a:ext cx="0" cy="0"/>
          <a:chOff x="0" y="0"/>
          <a:chExt cx="0" cy="0"/>
        </a:xfrm>
      </p:grpSpPr>
      <p:sp>
        <p:nvSpPr>
          <p:cNvPr id="26" name="Google Shape;2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 name="Google Shape;27;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18: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CA"/>
              <a:t>A key specifies the mapping that is used to go between the </a:t>
            </a:r>
            <a:r>
              <a:rPr lang="en-CA"/>
              <a:t>encrypted</a:t>
            </a:r>
            <a:r>
              <a:rPr lang="en-CA"/>
              <a:t> and decrypted code.</a:t>
            </a:r>
            <a:endParaRPr/>
          </a:p>
        </p:txBody>
      </p:sp>
      <p:sp>
        <p:nvSpPr>
          <p:cNvPr id="90" name="Google Shape;90;p18: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19: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CA"/>
              <a:t>Plain text is encrypted by a key into ciphertext. It can then be decrypted by the same key back into the original message. There is more information in the video on the next slide.</a:t>
            </a:r>
            <a:endParaRPr/>
          </a:p>
        </p:txBody>
      </p:sp>
      <p:sp>
        <p:nvSpPr>
          <p:cNvPr id="97" name="Google Shape;97;p19: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2: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p1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This video provides a very clear overview of some cybersecurity principles and touches on safe browsing principles. The website this video is from also has some other great resources including an interactive game https://www.pbs.org/wgbh/nova/labs/lab/cyber/</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20: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CA"/>
              <a:t>This has also been called the Caesar Shift Cipher and was used by the Roman Army, it was secure at the time because the majority of their enemies were illiterate.</a:t>
            </a:r>
            <a:endParaRPr/>
          </a:p>
        </p:txBody>
      </p:sp>
      <p:sp>
        <p:nvSpPr>
          <p:cNvPr id="109" name="Google Shape;109;p20: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21: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t/>
            </a:r>
            <a:endParaRPr/>
          </a:p>
        </p:txBody>
      </p:sp>
      <p:sp>
        <p:nvSpPr>
          <p:cNvPr id="116" name="Google Shape;116;p21: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22: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rPr lang="en-CA"/>
              <a:t>This message has been shifted by 1, and will be decoded step-by-step in the following slides. </a:t>
            </a:r>
            <a:endParaRPr/>
          </a:p>
        </p:txBody>
      </p:sp>
      <p:sp>
        <p:nvSpPr>
          <p:cNvPr id="123" name="Google Shape;123;p22: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23: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rPr lang="en-CA"/>
              <a:t>Shift C back by 1, it becomes B.</a:t>
            </a:r>
            <a:endParaRPr/>
          </a:p>
        </p:txBody>
      </p:sp>
      <p:sp>
        <p:nvSpPr>
          <p:cNvPr id="132" name="Google Shape;132;p23: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24: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rPr lang="en-CA"/>
              <a:t>Shift B back by 1, it becomes A.</a:t>
            </a:r>
            <a:endParaRPr/>
          </a:p>
        </p:txBody>
      </p:sp>
      <p:sp>
        <p:nvSpPr>
          <p:cNvPr id="141" name="Google Shape;141;p24: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25: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rPr lang="en-CA"/>
              <a:t>Shift H back by one, it becomes G. The decrypted message is BAG.</a:t>
            </a:r>
            <a:endParaRPr/>
          </a:p>
        </p:txBody>
      </p:sp>
      <p:sp>
        <p:nvSpPr>
          <p:cNvPr id="150" name="Google Shape;150;p25: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26: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Follow along the steps in the Lesson Plan document to complete Activity 1.</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g2d558c3b5f_0_5: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 name="Google Shape;32;g2d558c3b5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28: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t/>
            </a:r>
            <a:endParaRPr/>
          </a:p>
        </p:txBody>
      </p:sp>
      <p:sp>
        <p:nvSpPr>
          <p:cNvPr id="165" name="Google Shape;165;p28: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29: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2" name="Google Shape;172;p2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CA"/>
              <a:t>Geometric grids are divided into 26 sections, and each section is assigned one letter. </a:t>
            </a:r>
            <a:r>
              <a:rPr lang="en-CA"/>
              <a:t>The letters correspond to the section of the grid in which they are written on this slide. </a:t>
            </a:r>
            <a:endParaRPr/>
          </a:p>
          <a:p>
            <a:pPr indent="0" lvl="0" marL="0" marR="0" rtl="0" algn="l">
              <a:spcBef>
                <a:spcPts val="0"/>
              </a:spcBef>
              <a:spcAft>
                <a:spcPts val="0"/>
              </a:spcAft>
              <a:buNone/>
            </a:pPr>
            <a:r>
              <a:rPr b="0" i="0" lang="en-CA" sz="1100" u="none" cap="none" strike="noStrike">
                <a:solidFill>
                  <a:schemeClr val="dk1"/>
                </a:solidFill>
                <a:latin typeface="Arial"/>
                <a:ea typeface="Arial"/>
                <a:cs typeface="Arial"/>
                <a:sym typeface="Arial"/>
              </a:rPr>
              <a:t>As an example, explain how “X MARKS THE SPOT” is encrypted</a:t>
            </a:r>
            <a:r>
              <a:rPr lang="en-CA"/>
              <a:t>.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31: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3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CA"/>
              <a:t>Follow along the steps in the Lesson Plan document to complete Activity 2.</a:t>
            </a:r>
            <a:endParaRPr b="1" i="0" sz="1100" u="none" cap="none" strike="noStrike">
              <a:solidFill>
                <a:schemeClr val="dk1"/>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33: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p3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CA"/>
              <a:t>Discuss</a:t>
            </a:r>
            <a:r>
              <a:rPr lang="en-CA"/>
              <a:t> the idea that one may want to send a message to someone without anybody being able to intercept it. How would students send a message like this to another classmate? Ask the students how Hopefully someone will suggest using a substitution cipher or pigpen. However, everyone in the room now knows these two ciphers, so any of them could decrypt and read the secret message!</a:t>
            </a:r>
            <a:endParaRPr/>
          </a:p>
          <a:p>
            <a:pPr indent="6985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6985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35: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t/>
            </a:r>
            <a:endParaRPr/>
          </a:p>
        </p:txBody>
      </p:sp>
      <p:sp>
        <p:nvSpPr>
          <p:cNvPr id="199" name="Google Shape;199;p35: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6" name="Google Shape;206;p3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b="0" i="0" lang="en-CA" sz="1100" u="none" cap="none" strike="noStrike">
                <a:solidFill>
                  <a:schemeClr val="dk1"/>
                </a:solidFill>
                <a:latin typeface="Arial"/>
                <a:ea typeface="Arial"/>
                <a:cs typeface="Arial"/>
                <a:sym typeface="Arial"/>
              </a:rPr>
              <a:t>Padlocks don’t require a key to lock, only to unlock</a:t>
            </a:r>
            <a:r>
              <a:rPr lang="en-CA"/>
              <a:t>. </a:t>
            </a:r>
            <a:r>
              <a:rPr b="0" i="0" lang="en-CA" sz="1100" u="none" cap="none" strike="noStrike">
                <a:solidFill>
                  <a:schemeClr val="dk1"/>
                </a:solidFill>
                <a:latin typeface="Arial"/>
                <a:ea typeface="Arial"/>
                <a:cs typeface="Arial"/>
                <a:sym typeface="Arial"/>
              </a:rPr>
              <a:t>I send my friends only the (unlocked) lock, and keep the key with me.</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7" name="Google Shape;217;p3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b="0" i="0" lang="en-CA" sz="1100" u="none" cap="none" strike="noStrike">
                <a:solidFill>
                  <a:schemeClr val="dk1"/>
                </a:solidFill>
                <a:latin typeface="Arial"/>
                <a:ea typeface="Arial"/>
                <a:cs typeface="Arial"/>
                <a:sym typeface="Arial"/>
              </a:rPr>
              <a:t>My friends can write me messages, put it in a box and lock it with my padlock. </a:t>
            </a:r>
            <a:r>
              <a:rPr lang="en-CA"/>
              <a:t>Now the message is safely locked away and only my friends have seen it.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8" name="Google Shape;228;p4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My friend can send the box to me and I can open it with my key. </a:t>
            </a:r>
            <a:r>
              <a:rPr b="0" i="0" lang="en-CA" sz="1100" u="none" cap="none" strike="noStrike">
                <a:solidFill>
                  <a:schemeClr val="dk1"/>
                </a:solidFill>
                <a:latin typeface="Arial"/>
                <a:ea typeface="Arial"/>
                <a:cs typeface="Arial"/>
                <a:sym typeface="Arial"/>
              </a:rPr>
              <a:t> </a:t>
            </a:r>
            <a:r>
              <a:rPr lang="en-CA"/>
              <a:t>Even if someone intercepts the message, they can’t open the box so the message stays secure.</a:t>
            </a:r>
            <a:r>
              <a:rPr b="0" i="0" lang="en-CA" sz="1100" u="none" cap="none" strike="noStrike">
                <a:solidFill>
                  <a:schemeClr val="dk1"/>
                </a:solidFill>
                <a:latin typeface="Arial"/>
                <a:ea typeface="Arial"/>
                <a:cs typeface="Arial"/>
                <a:sym typeface="Arial"/>
              </a:rPr>
              <a:t> No one is able to open the locked padlock except for me!</a:t>
            </a:r>
            <a:r>
              <a:rPr lang="en-CA"/>
              <a:t> Even my friend can’t open it again once they lock it, since they had access to the unlocked padlock but not the key.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4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In Activity 3, we will use a pair of public and privates maps to </a:t>
            </a:r>
            <a:r>
              <a:rPr b="0" i="0" lang="en-CA" sz="1100" u="none" cap="none" strike="noStrike">
                <a:solidFill>
                  <a:schemeClr val="dk1"/>
                </a:solidFill>
                <a:latin typeface="Arial"/>
                <a:ea typeface="Arial"/>
                <a:cs typeface="Arial"/>
                <a:sym typeface="Arial"/>
              </a:rPr>
              <a:t>encrypt and decrypt a message consisting of a number. The public map is like the lock in the previous slides, and the private map is like the key.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6" name="Google Shape;246;p4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Brief overview of Activity 3 - detailed instructions start on slide 37.</a:t>
            </a:r>
            <a:endParaRPr/>
          </a:p>
          <a:p>
            <a:pPr indent="6985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7: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Discussion Points:</a:t>
            </a:r>
            <a:endParaRPr/>
          </a:p>
          <a:p>
            <a:pPr indent="-298450" lvl="0" marL="457200" marR="0" rtl="0" algn="l">
              <a:spcBef>
                <a:spcPts val="0"/>
              </a:spcBef>
              <a:spcAft>
                <a:spcPts val="0"/>
              </a:spcAft>
              <a:buSzPts val="1100"/>
              <a:buChar char="●"/>
            </a:pPr>
            <a:r>
              <a:rPr lang="en-CA"/>
              <a:t>What do students know about cybersecurity:</a:t>
            </a:r>
            <a:endParaRPr/>
          </a:p>
          <a:p>
            <a:pPr indent="-298450" lvl="1" marL="914400" marR="0" rtl="0" algn="l">
              <a:spcBef>
                <a:spcPts val="0"/>
              </a:spcBef>
              <a:spcAft>
                <a:spcPts val="0"/>
              </a:spcAft>
              <a:buSzPts val="1100"/>
              <a:buChar char="○"/>
            </a:pPr>
            <a:r>
              <a:rPr lang="en-CA"/>
              <a:t>Protection of computer systems from damage and theft </a:t>
            </a:r>
            <a:endParaRPr/>
          </a:p>
          <a:p>
            <a:pPr indent="-298450" lvl="1" marL="914400" marR="0" rtl="0" algn="l">
              <a:spcBef>
                <a:spcPts val="0"/>
              </a:spcBef>
              <a:spcAft>
                <a:spcPts val="0"/>
              </a:spcAft>
              <a:buSzPts val="1100"/>
              <a:buChar char="○"/>
            </a:pPr>
            <a:r>
              <a:rPr lang="en-CA"/>
              <a:t>Cyber: Related to the internet</a:t>
            </a:r>
            <a:endParaRPr/>
          </a:p>
          <a:p>
            <a:pPr indent="-298450" lvl="1" marL="914400" marR="0" rtl="0" algn="l">
              <a:spcBef>
                <a:spcPts val="0"/>
              </a:spcBef>
              <a:spcAft>
                <a:spcPts val="0"/>
              </a:spcAft>
              <a:buSzPts val="1100"/>
              <a:buChar char="○"/>
            </a:pPr>
            <a:r>
              <a:rPr lang="en-CA"/>
              <a:t>Security: Protecting yourself from danger and risks</a:t>
            </a:r>
            <a:endParaRPr/>
          </a:p>
          <a:p>
            <a:pPr indent="-298450" lvl="0" marL="457200" marR="0" rtl="0" algn="l">
              <a:spcBef>
                <a:spcPts val="0"/>
              </a:spcBef>
              <a:spcAft>
                <a:spcPts val="0"/>
              </a:spcAft>
              <a:buSzPts val="1100"/>
              <a:buChar char="●"/>
            </a:pPr>
            <a:r>
              <a:rPr lang="en-CA"/>
              <a:t>How do students protect their online information:</a:t>
            </a:r>
            <a:endParaRPr/>
          </a:p>
          <a:p>
            <a:pPr indent="-298450" lvl="1" marL="914400" marR="0" rtl="0" algn="l">
              <a:spcBef>
                <a:spcPts val="0"/>
              </a:spcBef>
              <a:spcAft>
                <a:spcPts val="0"/>
              </a:spcAft>
              <a:buSzPts val="1100"/>
              <a:buChar char="○"/>
            </a:pPr>
            <a:r>
              <a:rPr lang="en-CA"/>
              <a:t>Keep your account passwords a secret</a:t>
            </a:r>
            <a:endParaRPr/>
          </a:p>
          <a:p>
            <a:pPr indent="-298450" lvl="1" marL="914400" marR="0" rtl="0" algn="l">
              <a:spcBef>
                <a:spcPts val="0"/>
              </a:spcBef>
              <a:spcAft>
                <a:spcPts val="0"/>
              </a:spcAft>
              <a:buSzPts val="1100"/>
              <a:buChar char="○"/>
            </a:pPr>
            <a:r>
              <a:rPr lang="en-CA"/>
              <a:t>Don’t post about where you live online</a:t>
            </a:r>
            <a:endParaRPr/>
          </a:p>
          <a:p>
            <a:pPr indent="-298450" lvl="1" marL="914400" marR="0" rtl="0" algn="l">
              <a:spcBef>
                <a:spcPts val="0"/>
              </a:spcBef>
              <a:spcAft>
                <a:spcPts val="0"/>
              </a:spcAft>
              <a:buSzPts val="1100"/>
              <a:buChar char="○"/>
            </a:pPr>
            <a:r>
              <a:rPr lang="en-CA"/>
              <a:t>Depending on age group: ask your parents for permission</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3" name="Google Shape;253;p4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CA"/>
              <a:t>Brief overview of Activity 3 - detailed instructions start on slide 37.</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0" name="Google Shape;260;p4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CA"/>
              <a:t>Brief overview of Activity 3 - detailed instructions start on slide 37.</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7" name="Google Shape;267;p5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CA"/>
              <a:t>Brief overview of Activity 3 - detailed instructions start on slide 37. Private map will be shown on slide 34.</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d55fe1fc9_2_5: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2d55fe1fc9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2d55fe1fc9_2_12: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2d55fe1fc9_2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7" name="Google Shape;287;p5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C</a:t>
            </a:r>
            <a:r>
              <a:rPr b="0" i="0" lang="en-CA" sz="1100" u="none" cap="none" strike="noStrike">
                <a:solidFill>
                  <a:schemeClr val="dk1"/>
                </a:solidFill>
                <a:latin typeface="Arial"/>
                <a:ea typeface="Arial"/>
                <a:cs typeface="Arial"/>
                <a:sym typeface="Arial"/>
              </a:rPr>
              <a:t>hoose one of the marked intersections and draw a circle containing the intersections one street </a:t>
            </a:r>
            <a:r>
              <a:rPr lang="en-CA"/>
              <a:t>away f</a:t>
            </a:r>
            <a:r>
              <a:rPr b="0" i="0" lang="en-CA" sz="1100" u="none" cap="none" strike="noStrike">
                <a:solidFill>
                  <a:schemeClr val="dk1"/>
                </a:solidFill>
                <a:latin typeface="Arial"/>
                <a:ea typeface="Arial"/>
                <a:cs typeface="Arial"/>
                <a:sym typeface="Arial"/>
              </a:rPr>
              <a:t>rom it</a:t>
            </a:r>
            <a:r>
              <a:rPr lang="en-CA"/>
              <a:t>.</a:t>
            </a:r>
            <a:r>
              <a:rPr b="0" i="0" lang="en-CA" sz="1100" u="none" cap="none" strike="noStrike">
                <a:solidFill>
                  <a:schemeClr val="dk1"/>
                </a:solidFill>
                <a:latin typeface="Arial"/>
                <a:ea typeface="Arial"/>
                <a:cs typeface="Arial"/>
                <a:sym typeface="Arial"/>
              </a:rPr>
              <a:t> </a:t>
            </a:r>
            <a:r>
              <a:rPr lang="en-CA"/>
              <a:t>R</a:t>
            </a:r>
            <a:r>
              <a:rPr b="0" i="0" lang="en-CA" sz="1100" u="none" cap="none" strike="noStrike">
                <a:solidFill>
                  <a:schemeClr val="dk1"/>
                </a:solidFill>
                <a:latin typeface="Arial"/>
                <a:ea typeface="Arial"/>
                <a:cs typeface="Arial"/>
                <a:sym typeface="Arial"/>
              </a:rPr>
              <a:t>epeat the procedure for each marked intersection. This partitions the map into non-overlapping pieces</a:t>
            </a:r>
            <a:r>
              <a:rPr lang="en-CA"/>
              <a:t>. </a:t>
            </a:r>
            <a:r>
              <a:rPr b="0" i="0" lang="en-CA" sz="1100" u="none" cap="none" strike="noStrike">
                <a:solidFill>
                  <a:schemeClr val="dk1"/>
                </a:solidFill>
                <a:latin typeface="Arial"/>
                <a:ea typeface="Arial"/>
                <a:cs typeface="Arial"/>
                <a:sym typeface="Arial"/>
              </a:rPr>
              <a:t>The </a:t>
            </a:r>
            <a:r>
              <a:rPr lang="en-CA"/>
              <a:t>set</a:t>
            </a:r>
            <a:r>
              <a:rPr b="0" i="0" lang="en-CA" sz="1100" u="none" cap="none" strike="noStrike">
                <a:solidFill>
                  <a:schemeClr val="dk1"/>
                </a:solidFill>
                <a:latin typeface="Arial"/>
                <a:ea typeface="Arial"/>
                <a:cs typeface="Arial"/>
                <a:sym typeface="Arial"/>
              </a:rPr>
              <a:t> of intersections in each partition is exactly the ones that were summed and placed at the enlarged node. </a:t>
            </a:r>
            <a:r>
              <a:rPr lang="en-CA"/>
              <a:t>The sum of the enlarged nodes is therefore the sum of every node on the map. </a:t>
            </a:r>
            <a:endParaRPr b="0" i="0" sz="1100" u="none" cap="none" strike="noStrike">
              <a:solidFill>
                <a:schemeClr val="dk1"/>
              </a:solidFill>
              <a:latin typeface="Arial"/>
              <a:ea typeface="Arial"/>
              <a:cs typeface="Arial"/>
              <a:sym typeface="Arial"/>
            </a:endParaRPr>
          </a:p>
          <a:p>
            <a:pPr indent="6985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3" name="Google Shape;293;p5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CA"/>
              <a:t>Each student should get a copy of the Activity 3 - Public Map. More detailed instructions will follow. </a:t>
            </a:r>
            <a:endParaRPr/>
          </a:p>
          <a:p>
            <a:pPr indent="6985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8165ed5f9a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g8165ed5f9a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Students should work individually for this part. </a:t>
            </a:r>
            <a:endParaRPr/>
          </a:p>
          <a:p>
            <a:pPr indent="-298450" lvl="0" marL="457200" marR="0" rtl="0" algn="l">
              <a:spcBef>
                <a:spcPts val="0"/>
              </a:spcBef>
              <a:spcAft>
                <a:spcPts val="0"/>
              </a:spcAft>
              <a:buClr>
                <a:schemeClr val="dk1"/>
              </a:buClr>
              <a:buSzPts val="1100"/>
              <a:buFont typeface="Arial"/>
              <a:buAutoNum type="arabicPeriod"/>
            </a:pPr>
            <a:r>
              <a:rPr lang="en-CA"/>
              <a:t>Each student should pick a number between 50 - 150. This is the “message” they will be encrypting.</a:t>
            </a:r>
            <a:endParaRPr/>
          </a:p>
          <a:p>
            <a:pPr indent="-298450" lvl="0" marL="457200" marR="0" rtl="0" algn="l">
              <a:spcBef>
                <a:spcPts val="0"/>
              </a:spcBef>
              <a:spcAft>
                <a:spcPts val="0"/>
              </a:spcAft>
              <a:buSzPts val="1100"/>
              <a:buAutoNum type="arabicPeriod"/>
            </a:pPr>
            <a:r>
              <a:rPr lang="en-CA"/>
              <a:t>Once they have chosen their number, they need to determine 16 other numbers (whole numbers, greater than zero) that sum to their chosen number.</a:t>
            </a:r>
            <a:endParaRPr/>
          </a:p>
          <a:p>
            <a:pPr indent="-298450" lvl="0" marL="457200" marR="0" rtl="0" algn="l">
              <a:spcBef>
                <a:spcPts val="0"/>
              </a:spcBef>
              <a:spcAft>
                <a:spcPts val="0"/>
              </a:spcAft>
              <a:buSzPts val="1100"/>
              <a:buAutoNum type="arabicPeriod"/>
            </a:pPr>
            <a:r>
              <a:rPr lang="en-CA"/>
              <a:t>One of the 16 numbers should be written with light pencil at each intersection (or “node”) on the map. If the number at all the intersections are summed, the result should be the number chosen in Step 1. </a:t>
            </a:r>
            <a:endParaRPr/>
          </a:p>
          <a:p>
            <a:pPr indent="0" lvl="0" marL="0" marR="0" rtl="0" algn="l">
              <a:spcBef>
                <a:spcPts val="0"/>
              </a:spcBef>
              <a:spcAft>
                <a:spcPts val="0"/>
              </a:spcAft>
              <a:buNone/>
            </a:pPr>
            <a:r>
              <a:t/>
            </a:r>
            <a:endParaRPr/>
          </a:p>
          <a:p>
            <a:pPr indent="6985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8165ed5f9a_0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g8165ed5f9a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Students will now replace the number at each node with the sum of itself and all connected nodes. </a:t>
            </a:r>
            <a:endParaRPr/>
          </a:p>
          <a:p>
            <a:pPr indent="-298450" lvl="0" marL="457200" marR="0" rtl="0" algn="l">
              <a:spcBef>
                <a:spcPts val="0"/>
              </a:spcBef>
              <a:spcAft>
                <a:spcPts val="0"/>
              </a:spcAft>
              <a:buSzPts val="1100"/>
              <a:buAutoNum type="arabicPeriod"/>
            </a:pPr>
            <a:r>
              <a:rPr lang="en-CA"/>
              <a:t>Students should choose any node on their intersection.</a:t>
            </a:r>
            <a:endParaRPr/>
          </a:p>
          <a:p>
            <a:pPr indent="-298450" lvl="0" marL="457200" marR="0" rtl="0" algn="l">
              <a:spcBef>
                <a:spcPts val="0"/>
              </a:spcBef>
              <a:spcAft>
                <a:spcPts val="0"/>
              </a:spcAft>
              <a:buSzPts val="1100"/>
              <a:buAutoNum type="arabicPeriod"/>
            </a:pPr>
            <a:r>
              <a:rPr lang="en-CA"/>
              <a:t>The chosen node is connected to 3 other nodes. </a:t>
            </a:r>
            <a:endParaRPr/>
          </a:p>
          <a:p>
            <a:pPr indent="-298450" lvl="0" marL="457200" marR="0" rtl="0" algn="l">
              <a:spcBef>
                <a:spcPts val="0"/>
              </a:spcBef>
              <a:spcAft>
                <a:spcPts val="0"/>
              </a:spcAft>
              <a:buSzPts val="1100"/>
              <a:buAutoNum type="arabicPeriod"/>
            </a:pPr>
            <a:r>
              <a:rPr lang="en-CA"/>
              <a:t>Sum the chosen node and the 3 nodes to which it is connected (4 nodes total).</a:t>
            </a:r>
            <a:endParaRPr/>
          </a:p>
          <a:p>
            <a:pPr indent="-298450" lvl="0" marL="457200" marR="0" rtl="0" algn="l">
              <a:spcBef>
                <a:spcPts val="0"/>
              </a:spcBef>
              <a:spcAft>
                <a:spcPts val="0"/>
              </a:spcAft>
              <a:buSzPts val="1100"/>
              <a:buAutoNum type="arabicPeriod"/>
            </a:pPr>
            <a:r>
              <a:rPr lang="en-CA"/>
              <a:t>Write the sum beside the original number at the chosen node. It should be written in pen or darker pencil. The original number should not be erased yet.</a:t>
            </a:r>
            <a:endParaRPr/>
          </a:p>
          <a:p>
            <a:pPr indent="-298450" lvl="0" marL="457200" marR="0" rtl="0" algn="l">
              <a:spcBef>
                <a:spcPts val="0"/>
              </a:spcBef>
              <a:spcAft>
                <a:spcPts val="0"/>
              </a:spcAft>
              <a:buSzPts val="1100"/>
              <a:buAutoNum type="arabicPeriod"/>
            </a:pPr>
            <a:r>
              <a:rPr lang="en-CA"/>
              <a:t>Repeat Steps 1-4 for every node in the map.</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8165ed5f9a_0_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3" name="Google Shape;313;g8165ed5f9a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At this point, there should be a summed number and an original number at every node. </a:t>
            </a:r>
            <a:endParaRPr/>
          </a:p>
          <a:p>
            <a:pPr indent="-298450" lvl="0" marL="457200" marR="0" rtl="0" algn="l">
              <a:spcBef>
                <a:spcPts val="0"/>
              </a:spcBef>
              <a:spcAft>
                <a:spcPts val="0"/>
              </a:spcAft>
              <a:buSzPts val="1100"/>
              <a:buAutoNum type="arabicPeriod"/>
            </a:pPr>
            <a:r>
              <a:rPr lang="en-CA"/>
              <a:t>Students may now erase the original numbers.</a:t>
            </a:r>
            <a:endParaRPr/>
          </a:p>
          <a:p>
            <a:pPr indent="0" lvl="0" marL="0" marR="0" rtl="0" algn="l">
              <a:spcBef>
                <a:spcPts val="0"/>
              </a:spcBef>
              <a:spcAft>
                <a:spcPts val="0"/>
              </a:spcAft>
              <a:buNone/>
            </a:pPr>
            <a:r>
              <a:t/>
            </a:r>
            <a:endParaRPr/>
          </a:p>
          <a:p>
            <a:pPr indent="0" lvl="0" marL="0" marR="0" rtl="0" algn="l">
              <a:spcBef>
                <a:spcPts val="0"/>
              </a:spcBef>
              <a:spcAft>
                <a:spcPts val="0"/>
              </a:spcAft>
              <a:buNone/>
            </a:pPr>
            <a:r>
              <a:rPr lang="en-CA"/>
              <a:t>Discussion: </a:t>
            </a:r>
            <a:endParaRPr/>
          </a:p>
          <a:p>
            <a:pPr indent="-298450" lvl="0" marL="457200" marR="0" rtl="0" algn="l">
              <a:spcBef>
                <a:spcPts val="0"/>
              </a:spcBef>
              <a:spcAft>
                <a:spcPts val="0"/>
              </a:spcAft>
              <a:buSzPts val="1100"/>
              <a:buChar char="●"/>
            </a:pPr>
            <a:r>
              <a:rPr lang="en-CA"/>
              <a:t>Can students tell what the original numbers were by looking at the summer numbers? (answer: no)</a:t>
            </a:r>
            <a:endParaRPr/>
          </a:p>
          <a:p>
            <a:pPr indent="-298450" lvl="0" marL="457200" marR="0" rtl="0" algn="l">
              <a:spcBef>
                <a:spcPts val="0"/>
              </a:spcBef>
              <a:spcAft>
                <a:spcPts val="0"/>
              </a:spcAft>
              <a:buSzPts val="1100"/>
              <a:buChar char="●"/>
            </a:pPr>
            <a:r>
              <a:rPr lang="en-CA"/>
              <a:t>Can students tell what the “message” is? (answer: no)</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g7108914581_0_0: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6" name="Google Shape;46;g71089145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CA"/>
              <a:t>Video from PBS Nova Labs: Cybersecurity 101.</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8165ed5f9a_0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0" name="Google Shape;320;g8165ed5f9a_0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rPr lang="en-CA"/>
              <a:t>Detailed instructions and private map on next slide.</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82c381db3e_0_2:notes"/>
          <p:cNvSpPr/>
          <p:nvPr>
            <p:ph idx="2" type="sldImg"/>
          </p:nvPr>
        </p:nvSpPr>
        <p:spPr>
          <a:xfrm>
            <a:off x="381187"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82c381db3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rPr lang="en-CA"/>
              <a:t>Students should now get into partners.</a:t>
            </a:r>
            <a:endParaRPr/>
          </a:p>
          <a:p>
            <a:pPr indent="-298450" lvl="0" marL="457200" rtl="0" algn="l">
              <a:spcBef>
                <a:spcPts val="0"/>
              </a:spcBef>
              <a:spcAft>
                <a:spcPts val="0"/>
              </a:spcAft>
              <a:buSzPts val="1100"/>
              <a:buAutoNum type="arabicPeriod"/>
            </a:pPr>
            <a:r>
              <a:rPr lang="en-CA"/>
              <a:t>Students should trade their map with their partner, to decrypt their partner’s message.</a:t>
            </a:r>
            <a:endParaRPr/>
          </a:p>
          <a:p>
            <a:pPr indent="-298450" lvl="0" marL="457200" rtl="0" algn="l">
              <a:spcBef>
                <a:spcPts val="0"/>
              </a:spcBef>
              <a:spcAft>
                <a:spcPts val="0"/>
              </a:spcAft>
              <a:buSzPts val="1100"/>
              <a:buAutoNum type="arabicPeriod"/>
            </a:pPr>
            <a:r>
              <a:rPr lang="en-CA"/>
              <a:t>On the map they are decrypting, students should mark the nodes which correspond to the enlarged nodes on the private map in this slide.</a:t>
            </a:r>
            <a:endParaRPr/>
          </a:p>
          <a:p>
            <a:pPr indent="-298450" lvl="0" marL="457200" rtl="0" algn="l">
              <a:spcBef>
                <a:spcPts val="0"/>
              </a:spcBef>
              <a:spcAft>
                <a:spcPts val="0"/>
              </a:spcAft>
              <a:buSzPts val="1100"/>
              <a:buAutoNum type="arabicPeriod"/>
            </a:pPr>
            <a:r>
              <a:rPr lang="en-CA"/>
              <a:t>Students should sum the numbers at the enlarged nodes (4 numbers total)</a:t>
            </a:r>
            <a:endParaRPr/>
          </a:p>
          <a:p>
            <a:pPr indent="-298450" lvl="0" marL="457200" rtl="0" algn="l">
              <a:spcBef>
                <a:spcPts val="0"/>
              </a:spcBef>
              <a:spcAft>
                <a:spcPts val="0"/>
              </a:spcAft>
              <a:buSzPts val="1100"/>
              <a:buAutoNum type="arabicPeriod"/>
            </a:pPr>
            <a:r>
              <a:rPr lang="en-CA"/>
              <a:t>The sum of the numbers at the enlarged nodes should equal their partner’s message.</a:t>
            </a:r>
            <a:endParaRPr/>
          </a:p>
          <a:p>
            <a:pPr indent="0" lvl="0" marL="0" rtl="0" algn="l">
              <a:spcBef>
                <a:spcPts val="0"/>
              </a:spcBef>
              <a:spcAft>
                <a:spcPts val="0"/>
              </a:spcAft>
              <a:buNone/>
            </a:pPr>
            <a:r>
              <a:t/>
            </a:r>
            <a:endParaRPr/>
          </a:p>
          <a:p>
            <a:pPr indent="0" lvl="0" marL="0" rtl="0" algn="l">
              <a:spcBef>
                <a:spcPts val="0"/>
              </a:spcBef>
              <a:spcAft>
                <a:spcPts val="0"/>
              </a:spcAft>
              <a:buNone/>
            </a:pPr>
            <a:r>
              <a:rPr lang="en-CA"/>
              <a:t>Discussion:</a:t>
            </a:r>
            <a:endParaRPr/>
          </a:p>
          <a:p>
            <a:pPr indent="-298450" lvl="0" marL="457200" rtl="0" algn="l">
              <a:spcBef>
                <a:spcPts val="0"/>
              </a:spcBef>
              <a:spcAft>
                <a:spcPts val="0"/>
              </a:spcAft>
              <a:buSzPts val="1100"/>
              <a:buChar char="●"/>
            </a:pPr>
            <a:r>
              <a:rPr lang="en-CA"/>
              <a:t>We used these maps to pass messages consisting of a single number - does that seem very useful?</a:t>
            </a:r>
            <a:endParaRPr/>
          </a:p>
          <a:p>
            <a:pPr indent="-298450" lvl="1" marL="914400" rtl="0" algn="l">
              <a:spcBef>
                <a:spcPts val="0"/>
              </a:spcBef>
              <a:spcAft>
                <a:spcPts val="0"/>
              </a:spcAft>
              <a:buSzPts val="1100"/>
              <a:buChar char="○"/>
            </a:pPr>
            <a:r>
              <a:rPr lang="en-CA"/>
              <a:t>It may not seem as useful as words, but we could send a message that has been encoded by a shift cipher with a map that has been used to encode the key to the shift cipher</a:t>
            </a:r>
            <a:endParaRPr/>
          </a:p>
          <a:p>
            <a:pPr indent="-298450" lvl="1" marL="914400" rtl="0" algn="l">
              <a:spcBef>
                <a:spcPts val="0"/>
              </a:spcBef>
              <a:spcAft>
                <a:spcPts val="0"/>
              </a:spcAft>
              <a:buSzPts val="1100"/>
              <a:buChar char="○"/>
            </a:pPr>
            <a:r>
              <a:rPr lang="en-CA"/>
              <a:t>There are ways to represent letters and words with numbers, like the hexadecimal system. </a:t>
            </a:r>
            <a:endParaRPr/>
          </a:p>
          <a:p>
            <a:pPr indent="-298450" lvl="0" marL="457200" rtl="0" algn="l">
              <a:spcBef>
                <a:spcPts val="0"/>
              </a:spcBef>
              <a:spcAft>
                <a:spcPts val="0"/>
              </a:spcAft>
              <a:buSzPts val="1100"/>
              <a:buChar char="●"/>
            </a:pPr>
            <a:r>
              <a:rPr lang="en-CA"/>
              <a:t>We revealed the private map to everyone, but in actual applications the private map would be known only to the intended recipient</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58: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t/>
            </a:r>
            <a:endParaRPr/>
          </a:p>
        </p:txBody>
      </p:sp>
      <p:sp>
        <p:nvSpPr>
          <p:cNvPr id="333" name="Google Shape;333;p58: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1: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t/>
            </a:r>
            <a:endParaRPr/>
          </a:p>
        </p:txBody>
      </p:sp>
      <p:sp>
        <p:nvSpPr>
          <p:cNvPr id="52" name="Google Shape;52;p11: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14: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CA"/>
              <a:t>Cryptography connects to cybersecurity because it allows people to use codes to communicate without others being able to listen in.</a:t>
            </a:r>
            <a:endParaRPr/>
          </a:p>
          <a:p>
            <a:pPr indent="0" lvl="0" marL="0" rtl="0" algn="l">
              <a:spcBef>
                <a:spcPts val="0"/>
              </a:spcBef>
              <a:spcAft>
                <a:spcPts val="0"/>
              </a:spcAft>
              <a:buNone/>
            </a:pPr>
            <a:r>
              <a:rPr lang="en-CA"/>
              <a:t>Information can be shared with less risk that it might be discovered and used by the wrong person. </a:t>
            </a:r>
            <a:endParaRPr/>
          </a:p>
          <a:p>
            <a:pPr indent="0" lvl="0" marL="0" rtl="0" algn="l">
              <a:spcBef>
                <a:spcPts val="0"/>
              </a:spcBef>
              <a:spcAft>
                <a:spcPts val="0"/>
              </a:spcAft>
              <a:buNone/>
            </a:pPr>
            <a:r>
              <a:rPr lang="en-CA"/>
              <a:t>For example,</a:t>
            </a:r>
            <a:endParaRPr/>
          </a:p>
          <a:p>
            <a:pPr indent="0" lvl="0" marL="0" rtl="0" algn="l">
              <a:spcBef>
                <a:spcPts val="0"/>
              </a:spcBef>
              <a:spcAft>
                <a:spcPts val="0"/>
              </a:spcAft>
              <a:buNone/>
            </a:pPr>
            <a:r>
              <a:rPr lang="en-CA"/>
              <a:t>In World War II, the Allies used cryptography to break the code that the Nazi’s were using to communicate.  </a:t>
            </a:r>
            <a:endParaRPr/>
          </a:p>
          <a:p>
            <a:pPr indent="0" lvl="0" marL="0" rtl="0" algn="l">
              <a:spcBef>
                <a:spcPts val="0"/>
              </a:spcBef>
              <a:spcAft>
                <a:spcPts val="0"/>
              </a:spcAft>
              <a:buNone/>
            </a:pPr>
            <a:r>
              <a:t/>
            </a:r>
            <a:endParaRPr/>
          </a:p>
        </p:txBody>
      </p:sp>
      <p:sp>
        <p:nvSpPr>
          <p:cNvPr id="59" name="Google Shape;59;p14: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15: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t/>
            </a:r>
            <a:endParaRPr/>
          </a:p>
        </p:txBody>
      </p:sp>
      <p:sp>
        <p:nvSpPr>
          <p:cNvPr id="67" name="Google Shape;67;p15: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16: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69850" lvl="0" marL="0" rtl="0" algn="l">
              <a:spcBef>
                <a:spcPts val="0"/>
              </a:spcBef>
              <a:spcAft>
                <a:spcPts val="0"/>
              </a:spcAft>
              <a:buNone/>
            </a:pPr>
            <a:r>
              <a:t/>
            </a:r>
            <a:endParaRPr/>
          </a:p>
        </p:txBody>
      </p:sp>
      <p:sp>
        <p:nvSpPr>
          <p:cNvPr id="74" name="Google Shape;74;p16: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17:notes"/>
          <p:cNvSpPr txBox="1"/>
          <p:nvPr>
            <p:ph idx="1" type="body"/>
          </p:nvPr>
        </p:nvSpPr>
        <p:spPr>
          <a:xfrm>
            <a:off x="685800" y="4343400"/>
            <a:ext cx="5486399"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CA"/>
              <a:t>The left image shows the pigpen cipher, a cipher that will be used later in the lesson. </a:t>
            </a:r>
            <a:endParaRPr/>
          </a:p>
          <a:p>
            <a:pPr indent="0" lvl="0" marL="0" rtl="0" algn="l">
              <a:spcBef>
                <a:spcPts val="0"/>
              </a:spcBef>
              <a:spcAft>
                <a:spcPts val="0"/>
              </a:spcAft>
              <a:buNone/>
            </a:pPr>
            <a:r>
              <a:rPr lang="en-CA"/>
              <a:t>The image on the far right is a shift cipher, which will also be used later in the lesson. Notice how the both loops are just the alphabet, but one loop has been shifted so the letters line up differently. Where the letters align represents the “mapping” or key that you use to encrypt and decrypt the message. </a:t>
            </a:r>
            <a:endParaRPr/>
          </a:p>
        </p:txBody>
      </p:sp>
      <p:sp>
        <p:nvSpPr>
          <p:cNvPr id="81" name="Google Shape;81;p17:notes"/>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 name="Shape 10"/>
        <p:cNvGrpSpPr/>
        <p:nvPr/>
      </p:nvGrpSpPr>
      <p:grpSpPr>
        <a:xfrm>
          <a:off x="0" y="0"/>
          <a:ext cx="0" cy="0"/>
          <a:chOff x="0" y="0"/>
          <a:chExt cx="0" cy="0"/>
        </a:xfrm>
      </p:grpSpPr>
      <p:sp>
        <p:nvSpPr>
          <p:cNvPr id="11" name="Google Shape;11;p2"/>
          <p:cNvSpPr txBox="1"/>
          <p:nvPr>
            <p:ph type="ctrTitle"/>
          </p:nvPr>
        </p:nvSpPr>
        <p:spPr>
          <a:xfrm>
            <a:off x="685800" y="1583341"/>
            <a:ext cx="7772400" cy="1159856"/>
          </a:xfrm>
          <a:prstGeom prst="rect">
            <a:avLst/>
          </a:prstGeom>
          <a:noFill/>
          <a:ln>
            <a:noFill/>
          </a:ln>
        </p:spPr>
        <p:txBody>
          <a:bodyPr anchorCtr="0" anchor="b" bIns="91425" lIns="91425" spcFirstLastPara="1" rIns="91425" wrap="square" tIns="91425">
            <a:noAutofit/>
          </a:bodyPr>
          <a:lstStyle>
            <a:lvl1pPr indent="0" lvl="0" marL="0" marR="0" rtl="0" algn="ctr">
              <a:lnSpc>
                <a:spcPct val="100000"/>
              </a:lnSpc>
              <a:spcBef>
                <a:spcPts val="0"/>
              </a:spcBef>
              <a:spcAft>
                <a:spcPts val="0"/>
              </a:spcAft>
              <a:buClr>
                <a:schemeClr val="dk1"/>
              </a:buClr>
              <a:buSzPts val="1400"/>
              <a:buFont typeface="Arial"/>
              <a:buNone/>
              <a:defRPr b="1" i="0" sz="4800" u="none" cap="none" strike="noStrike">
                <a:solidFill>
                  <a:schemeClr val="dk1"/>
                </a:solidFill>
                <a:latin typeface="Arial"/>
                <a:ea typeface="Arial"/>
                <a:cs typeface="Arial"/>
                <a:sym typeface="Arial"/>
              </a:defRPr>
            </a:lvl1pPr>
            <a:lvl2pPr indent="0" lvl="1" algn="ctr">
              <a:spcBef>
                <a:spcPts val="0"/>
              </a:spcBef>
              <a:spcAft>
                <a:spcPts val="0"/>
              </a:spcAft>
              <a:buClr>
                <a:schemeClr val="dk1"/>
              </a:buClr>
              <a:buSzPts val="1400"/>
              <a:buFont typeface="Arial"/>
              <a:buNone/>
              <a:defRPr b="1" sz="4800">
                <a:solidFill>
                  <a:schemeClr val="dk1"/>
                </a:solidFill>
              </a:defRPr>
            </a:lvl2pPr>
            <a:lvl3pPr indent="0" lvl="2" algn="ctr">
              <a:spcBef>
                <a:spcPts val="0"/>
              </a:spcBef>
              <a:spcAft>
                <a:spcPts val="0"/>
              </a:spcAft>
              <a:buClr>
                <a:schemeClr val="dk1"/>
              </a:buClr>
              <a:buSzPts val="1400"/>
              <a:buFont typeface="Arial"/>
              <a:buNone/>
              <a:defRPr b="1" sz="4800">
                <a:solidFill>
                  <a:schemeClr val="dk1"/>
                </a:solidFill>
              </a:defRPr>
            </a:lvl3pPr>
            <a:lvl4pPr indent="0" lvl="3" algn="ctr">
              <a:spcBef>
                <a:spcPts val="0"/>
              </a:spcBef>
              <a:spcAft>
                <a:spcPts val="0"/>
              </a:spcAft>
              <a:buClr>
                <a:schemeClr val="dk1"/>
              </a:buClr>
              <a:buSzPts val="1400"/>
              <a:buFont typeface="Arial"/>
              <a:buNone/>
              <a:defRPr b="1" sz="4800">
                <a:solidFill>
                  <a:schemeClr val="dk1"/>
                </a:solidFill>
              </a:defRPr>
            </a:lvl4pPr>
            <a:lvl5pPr indent="0" lvl="4" algn="ctr">
              <a:spcBef>
                <a:spcPts val="0"/>
              </a:spcBef>
              <a:spcAft>
                <a:spcPts val="0"/>
              </a:spcAft>
              <a:buClr>
                <a:schemeClr val="dk1"/>
              </a:buClr>
              <a:buSzPts val="1400"/>
              <a:buFont typeface="Arial"/>
              <a:buNone/>
              <a:defRPr b="1" sz="4800">
                <a:solidFill>
                  <a:schemeClr val="dk1"/>
                </a:solidFill>
              </a:defRPr>
            </a:lvl5pPr>
            <a:lvl6pPr indent="0" lvl="5" algn="ctr">
              <a:spcBef>
                <a:spcPts val="0"/>
              </a:spcBef>
              <a:spcAft>
                <a:spcPts val="0"/>
              </a:spcAft>
              <a:buClr>
                <a:schemeClr val="dk1"/>
              </a:buClr>
              <a:buSzPts val="1400"/>
              <a:buFont typeface="Arial"/>
              <a:buNone/>
              <a:defRPr b="1" sz="4800">
                <a:solidFill>
                  <a:schemeClr val="dk1"/>
                </a:solidFill>
              </a:defRPr>
            </a:lvl6pPr>
            <a:lvl7pPr indent="0" lvl="6" algn="ctr">
              <a:spcBef>
                <a:spcPts val="0"/>
              </a:spcBef>
              <a:spcAft>
                <a:spcPts val="0"/>
              </a:spcAft>
              <a:buClr>
                <a:schemeClr val="dk1"/>
              </a:buClr>
              <a:buSzPts val="1400"/>
              <a:buFont typeface="Arial"/>
              <a:buNone/>
              <a:defRPr b="1" sz="4800">
                <a:solidFill>
                  <a:schemeClr val="dk1"/>
                </a:solidFill>
              </a:defRPr>
            </a:lvl7pPr>
            <a:lvl8pPr indent="0" lvl="7" algn="ctr">
              <a:spcBef>
                <a:spcPts val="0"/>
              </a:spcBef>
              <a:spcAft>
                <a:spcPts val="0"/>
              </a:spcAft>
              <a:buClr>
                <a:schemeClr val="dk1"/>
              </a:buClr>
              <a:buSzPts val="1400"/>
              <a:buFont typeface="Arial"/>
              <a:buNone/>
              <a:defRPr b="1" sz="4800">
                <a:solidFill>
                  <a:schemeClr val="dk1"/>
                </a:solidFill>
              </a:defRPr>
            </a:lvl8pPr>
            <a:lvl9pPr indent="0" lvl="8" algn="ctr">
              <a:spcBef>
                <a:spcPts val="0"/>
              </a:spcBef>
              <a:spcAft>
                <a:spcPts val="0"/>
              </a:spcAft>
              <a:buClr>
                <a:schemeClr val="dk1"/>
              </a:buClr>
              <a:buSzPts val="1400"/>
              <a:buFont typeface="Arial"/>
              <a:buNone/>
              <a:defRPr b="1" sz="4800">
                <a:solidFill>
                  <a:schemeClr val="dk1"/>
                </a:solidFill>
              </a:defRPr>
            </a:lvl9pPr>
          </a:lstStyle>
          <a:p/>
        </p:txBody>
      </p:sp>
      <p:sp>
        <p:nvSpPr>
          <p:cNvPr id="12" name="Google Shape;12;p2"/>
          <p:cNvSpPr txBox="1"/>
          <p:nvPr>
            <p:ph idx="1" type="subTitle"/>
          </p:nvPr>
        </p:nvSpPr>
        <p:spPr>
          <a:xfrm>
            <a:off x="685800" y="2840052"/>
            <a:ext cx="7772400" cy="784737"/>
          </a:xfrm>
          <a:prstGeom prst="rect">
            <a:avLst/>
          </a:prstGeom>
          <a:noFill/>
          <a:ln>
            <a:noFill/>
          </a:ln>
        </p:spPr>
        <p:txBody>
          <a:bodyPr anchorCtr="0" anchor="t" bIns="91425" lIns="91425" spcFirstLastPara="1" rIns="91425" wrap="square" tIns="91425">
            <a:noAutofit/>
          </a:bodyPr>
          <a:lstStyle>
            <a:lvl1pPr indent="0" lvl="0" marL="0" marR="0" rtl="0" algn="ctr">
              <a:lnSpc>
                <a:spcPct val="100000"/>
              </a:lnSpc>
              <a:spcBef>
                <a:spcPts val="0"/>
              </a:spcBef>
              <a:spcAft>
                <a:spcPts val="0"/>
              </a:spcAft>
              <a:buClr>
                <a:schemeClr val="dk2"/>
              </a:buClr>
              <a:buSzPts val="3000"/>
              <a:buFont typeface="Arial"/>
              <a:buNone/>
              <a:defRPr b="0" i="0" sz="3000" u="none" cap="none" strike="noStrike">
                <a:solidFill>
                  <a:schemeClr val="dk2"/>
                </a:solidFill>
                <a:latin typeface="Arial"/>
                <a:ea typeface="Arial"/>
                <a:cs typeface="Arial"/>
                <a:sym typeface="Arial"/>
              </a:defRPr>
            </a:lvl1pPr>
            <a:lvl2pPr indent="0" lvl="1" marL="457200" marR="0" rtl="0" algn="ctr">
              <a:lnSpc>
                <a:spcPct val="100000"/>
              </a:lnSpc>
              <a:spcBef>
                <a:spcPts val="0"/>
              </a:spcBef>
              <a:spcAft>
                <a:spcPts val="0"/>
              </a:spcAft>
              <a:buClr>
                <a:schemeClr val="dk2"/>
              </a:buClr>
              <a:buSzPts val="2400"/>
              <a:buFont typeface="Arial"/>
              <a:buNone/>
              <a:defRPr b="0" i="0" sz="3000" u="none" cap="none" strike="noStrike">
                <a:solidFill>
                  <a:schemeClr val="dk2"/>
                </a:solidFill>
                <a:latin typeface="Arial"/>
                <a:ea typeface="Arial"/>
                <a:cs typeface="Arial"/>
                <a:sym typeface="Arial"/>
              </a:defRPr>
            </a:lvl2pPr>
            <a:lvl3pPr indent="0" lvl="2" marL="914400" marR="0" rtl="0" algn="ctr">
              <a:lnSpc>
                <a:spcPct val="100000"/>
              </a:lnSpc>
              <a:spcBef>
                <a:spcPts val="0"/>
              </a:spcBef>
              <a:spcAft>
                <a:spcPts val="0"/>
              </a:spcAft>
              <a:buClr>
                <a:schemeClr val="dk2"/>
              </a:buClr>
              <a:buSzPts val="2400"/>
              <a:buFont typeface="Arial"/>
              <a:buNone/>
              <a:defRPr b="0" i="0" sz="3000" u="none" cap="none" strike="noStrike">
                <a:solidFill>
                  <a:schemeClr val="dk2"/>
                </a:solidFill>
                <a:latin typeface="Arial"/>
                <a:ea typeface="Arial"/>
                <a:cs typeface="Arial"/>
                <a:sym typeface="Arial"/>
              </a:defRPr>
            </a:lvl3pPr>
            <a:lvl4pPr indent="0" lvl="3" marL="1371600" marR="0" rtl="0" algn="ctr">
              <a:lnSpc>
                <a:spcPct val="100000"/>
              </a:lnSpc>
              <a:spcBef>
                <a:spcPts val="0"/>
              </a:spcBef>
              <a:spcAft>
                <a:spcPts val="0"/>
              </a:spcAft>
              <a:buClr>
                <a:schemeClr val="dk2"/>
              </a:buClr>
              <a:buSzPts val="1800"/>
              <a:buFont typeface="Arial"/>
              <a:buNone/>
              <a:defRPr b="0" i="0" sz="3000" u="none" cap="none" strike="noStrike">
                <a:solidFill>
                  <a:schemeClr val="dk2"/>
                </a:solidFill>
                <a:latin typeface="Arial"/>
                <a:ea typeface="Arial"/>
                <a:cs typeface="Arial"/>
                <a:sym typeface="Arial"/>
              </a:defRPr>
            </a:lvl4pPr>
            <a:lvl5pPr indent="0" lvl="4" marL="1828800" marR="0" rtl="0" algn="ctr">
              <a:lnSpc>
                <a:spcPct val="100000"/>
              </a:lnSpc>
              <a:spcBef>
                <a:spcPts val="0"/>
              </a:spcBef>
              <a:spcAft>
                <a:spcPts val="0"/>
              </a:spcAft>
              <a:buClr>
                <a:schemeClr val="dk2"/>
              </a:buClr>
              <a:buSzPts val="1800"/>
              <a:buFont typeface="Arial"/>
              <a:buNone/>
              <a:defRPr b="0" i="0" sz="3000" u="none" cap="none" strike="noStrike">
                <a:solidFill>
                  <a:schemeClr val="dk2"/>
                </a:solidFill>
                <a:latin typeface="Arial"/>
                <a:ea typeface="Arial"/>
                <a:cs typeface="Arial"/>
                <a:sym typeface="Arial"/>
              </a:defRPr>
            </a:lvl5pPr>
            <a:lvl6pPr indent="0" lvl="5" marL="2286000" marR="0" rtl="0" algn="ctr">
              <a:lnSpc>
                <a:spcPct val="100000"/>
              </a:lnSpc>
              <a:spcBef>
                <a:spcPts val="0"/>
              </a:spcBef>
              <a:spcAft>
                <a:spcPts val="0"/>
              </a:spcAft>
              <a:buClr>
                <a:schemeClr val="dk2"/>
              </a:buClr>
              <a:buSzPts val="1800"/>
              <a:buFont typeface="Arial"/>
              <a:buNone/>
              <a:defRPr b="0" i="0" sz="3000" u="none" cap="none" strike="noStrike">
                <a:solidFill>
                  <a:schemeClr val="dk2"/>
                </a:solidFill>
                <a:latin typeface="Arial"/>
                <a:ea typeface="Arial"/>
                <a:cs typeface="Arial"/>
                <a:sym typeface="Arial"/>
              </a:defRPr>
            </a:lvl6pPr>
            <a:lvl7pPr indent="0" lvl="6" marL="2743200" marR="0" rtl="0" algn="ctr">
              <a:lnSpc>
                <a:spcPct val="100000"/>
              </a:lnSpc>
              <a:spcBef>
                <a:spcPts val="0"/>
              </a:spcBef>
              <a:spcAft>
                <a:spcPts val="0"/>
              </a:spcAft>
              <a:buClr>
                <a:schemeClr val="dk2"/>
              </a:buClr>
              <a:buSzPts val="1800"/>
              <a:buFont typeface="Arial"/>
              <a:buNone/>
              <a:defRPr b="0" i="0" sz="3000" u="none" cap="none" strike="noStrike">
                <a:solidFill>
                  <a:schemeClr val="dk2"/>
                </a:solidFill>
                <a:latin typeface="Arial"/>
                <a:ea typeface="Arial"/>
                <a:cs typeface="Arial"/>
                <a:sym typeface="Arial"/>
              </a:defRPr>
            </a:lvl7pPr>
            <a:lvl8pPr indent="0" lvl="7" marL="3200400" marR="0" rtl="0" algn="ctr">
              <a:lnSpc>
                <a:spcPct val="100000"/>
              </a:lnSpc>
              <a:spcBef>
                <a:spcPts val="0"/>
              </a:spcBef>
              <a:spcAft>
                <a:spcPts val="0"/>
              </a:spcAft>
              <a:buClr>
                <a:schemeClr val="dk2"/>
              </a:buClr>
              <a:buSzPts val="1800"/>
              <a:buFont typeface="Arial"/>
              <a:buNone/>
              <a:defRPr b="0" i="0" sz="3000" u="none" cap="none" strike="noStrike">
                <a:solidFill>
                  <a:schemeClr val="dk2"/>
                </a:solidFill>
                <a:latin typeface="Arial"/>
                <a:ea typeface="Arial"/>
                <a:cs typeface="Arial"/>
                <a:sym typeface="Arial"/>
              </a:defRPr>
            </a:lvl8pPr>
            <a:lvl9pPr indent="0" lvl="8" marL="3657600" marR="0" rtl="0" algn="ctr">
              <a:lnSpc>
                <a:spcPct val="100000"/>
              </a:lnSpc>
              <a:spcBef>
                <a:spcPts val="0"/>
              </a:spcBef>
              <a:spcAft>
                <a:spcPts val="0"/>
              </a:spcAft>
              <a:buClr>
                <a:schemeClr val="dk2"/>
              </a:buClr>
              <a:buSzPts val="1800"/>
              <a:buFont typeface="Arial"/>
              <a:buNone/>
              <a:defRPr b="0" i="0" sz="3000" u="none" cap="none" strike="noStrike">
                <a:solidFill>
                  <a:schemeClr val="dk2"/>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Clr>
                <a:schemeClr val="dk1"/>
              </a:buClr>
              <a:buSzPts val="1400"/>
              <a:buFont typeface="Arial"/>
              <a:buNone/>
              <a:defRPr b="1" sz="3600">
                <a:solidFill>
                  <a:schemeClr val="dk1"/>
                </a:solidFill>
              </a:defRPr>
            </a:lvl2pPr>
            <a:lvl3pPr indent="0" lvl="2">
              <a:spcBef>
                <a:spcPts val="0"/>
              </a:spcBef>
              <a:spcAft>
                <a:spcPts val="0"/>
              </a:spcAft>
              <a:buClr>
                <a:schemeClr val="dk1"/>
              </a:buClr>
              <a:buSzPts val="1400"/>
              <a:buFont typeface="Arial"/>
              <a:buNone/>
              <a:defRPr b="1" sz="3600">
                <a:solidFill>
                  <a:schemeClr val="dk1"/>
                </a:solidFill>
              </a:defRPr>
            </a:lvl3pPr>
            <a:lvl4pPr indent="0" lvl="3">
              <a:spcBef>
                <a:spcPts val="0"/>
              </a:spcBef>
              <a:spcAft>
                <a:spcPts val="0"/>
              </a:spcAft>
              <a:buClr>
                <a:schemeClr val="dk1"/>
              </a:buClr>
              <a:buSzPts val="1400"/>
              <a:buFont typeface="Arial"/>
              <a:buNone/>
              <a:defRPr b="1" sz="3600">
                <a:solidFill>
                  <a:schemeClr val="dk1"/>
                </a:solidFill>
              </a:defRPr>
            </a:lvl4pPr>
            <a:lvl5pPr indent="0" lvl="4">
              <a:spcBef>
                <a:spcPts val="0"/>
              </a:spcBef>
              <a:spcAft>
                <a:spcPts val="0"/>
              </a:spcAft>
              <a:buClr>
                <a:schemeClr val="dk1"/>
              </a:buClr>
              <a:buSzPts val="1400"/>
              <a:buFont typeface="Arial"/>
              <a:buNone/>
              <a:defRPr b="1" sz="3600">
                <a:solidFill>
                  <a:schemeClr val="dk1"/>
                </a:solidFill>
              </a:defRPr>
            </a:lvl5pPr>
            <a:lvl6pPr indent="0" lvl="5">
              <a:spcBef>
                <a:spcPts val="0"/>
              </a:spcBef>
              <a:spcAft>
                <a:spcPts val="0"/>
              </a:spcAft>
              <a:buClr>
                <a:schemeClr val="dk1"/>
              </a:buClr>
              <a:buSzPts val="1400"/>
              <a:buFont typeface="Arial"/>
              <a:buNone/>
              <a:defRPr b="1" sz="3600">
                <a:solidFill>
                  <a:schemeClr val="dk1"/>
                </a:solidFill>
              </a:defRPr>
            </a:lvl6pPr>
            <a:lvl7pPr indent="0" lvl="6">
              <a:spcBef>
                <a:spcPts val="0"/>
              </a:spcBef>
              <a:spcAft>
                <a:spcPts val="0"/>
              </a:spcAft>
              <a:buClr>
                <a:schemeClr val="dk1"/>
              </a:buClr>
              <a:buSzPts val="1400"/>
              <a:buFont typeface="Arial"/>
              <a:buNone/>
              <a:defRPr b="1" sz="3600">
                <a:solidFill>
                  <a:schemeClr val="dk1"/>
                </a:solidFill>
              </a:defRPr>
            </a:lvl7pPr>
            <a:lvl8pPr indent="0" lvl="7">
              <a:spcBef>
                <a:spcPts val="0"/>
              </a:spcBef>
              <a:spcAft>
                <a:spcPts val="0"/>
              </a:spcAft>
              <a:buClr>
                <a:schemeClr val="dk1"/>
              </a:buClr>
              <a:buSzPts val="1400"/>
              <a:buFont typeface="Arial"/>
              <a:buNone/>
              <a:defRPr b="1" sz="3600">
                <a:solidFill>
                  <a:schemeClr val="dk1"/>
                </a:solidFill>
              </a:defRPr>
            </a:lvl8pPr>
            <a:lvl9pPr indent="0" lvl="8">
              <a:spcBef>
                <a:spcPts val="0"/>
              </a:spcBef>
              <a:spcAft>
                <a:spcPts val="0"/>
              </a:spcAft>
              <a:buClr>
                <a:schemeClr val="dk1"/>
              </a:buClr>
              <a:buSzPts val="1400"/>
              <a:buFont typeface="Arial"/>
              <a:buNone/>
              <a:defRPr b="1" sz="3600">
                <a:solidFill>
                  <a:schemeClr val="dk1"/>
                </a:solidFill>
              </a:defRPr>
            </a:lvl9pPr>
          </a:lstStyle>
          <a:p/>
        </p:txBody>
      </p:sp>
      <p:sp>
        <p:nvSpPr>
          <p:cNvPr id="15" name="Google Shape;15;p3"/>
          <p:cNvSpPr txBox="1"/>
          <p:nvPr>
            <p:ph idx="1" type="body"/>
          </p:nvPr>
        </p:nvSpPr>
        <p:spPr>
          <a:xfrm>
            <a:off x="457200" y="1200150"/>
            <a:ext cx="8229600" cy="3725679"/>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chemeClr val="dk1"/>
              </a:buClr>
              <a:buSzPts val="3000"/>
              <a:buFont typeface="Arial"/>
              <a:buNone/>
              <a:defRPr b="0" i="0" sz="30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6" name="Shape 16"/>
        <p:cNvGrpSpPr/>
        <p:nvPr/>
      </p:nvGrpSpPr>
      <p:grpSpPr>
        <a:xfrm>
          <a:off x="0" y="0"/>
          <a:ext cx="0" cy="0"/>
          <a:chOff x="0" y="0"/>
          <a:chExt cx="0" cy="0"/>
        </a:xfrm>
      </p:grpSpPr>
      <p:sp>
        <p:nvSpPr>
          <p:cNvPr id="17" name="Google Shape;17;p4"/>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Clr>
                <a:schemeClr val="dk1"/>
              </a:buClr>
              <a:buSzPts val="1400"/>
              <a:buFont typeface="Arial"/>
              <a:buNone/>
              <a:defRPr b="1" sz="3600">
                <a:solidFill>
                  <a:schemeClr val="dk1"/>
                </a:solidFill>
              </a:defRPr>
            </a:lvl2pPr>
            <a:lvl3pPr indent="0" lvl="2">
              <a:spcBef>
                <a:spcPts val="0"/>
              </a:spcBef>
              <a:spcAft>
                <a:spcPts val="0"/>
              </a:spcAft>
              <a:buClr>
                <a:schemeClr val="dk1"/>
              </a:buClr>
              <a:buSzPts val="1400"/>
              <a:buFont typeface="Arial"/>
              <a:buNone/>
              <a:defRPr b="1" sz="3600">
                <a:solidFill>
                  <a:schemeClr val="dk1"/>
                </a:solidFill>
              </a:defRPr>
            </a:lvl3pPr>
            <a:lvl4pPr indent="0" lvl="3">
              <a:spcBef>
                <a:spcPts val="0"/>
              </a:spcBef>
              <a:spcAft>
                <a:spcPts val="0"/>
              </a:spcAft>
              <a:buClr>
                <a:schemeClr val="dk1"/>
              </a:buClr>
              <a:buSzPts val="1400"/>
              <a:buFont typeface="Arial"/>
              <a:buNone/>
              <a:defRPr b="1" sz="3600">
                <a:solidFill>
                  <a:schemeClr val="dk1"/>
                </a:solidFill>
              </a:defRPr>
            </a:lvl4pPr>
            <a:lvl5pPr indent="0" lvl="4">
              <a:spcBef>
                <a:spcPts val="0"/>
              </a:spcBef>
              <a:spcAft>
                <a:spcPts val="0"/>
              </a:spcAft>
              <a:buClr>
                <a:schemeClr val="dk1"/>
              </a:buClr>
              <a:buSzPts val="1400"/>
              <a:buFont typeface="Arial"/>
              <a:buNone/>
              <a:defRPr b="1" sz="3600">
                <a:solidFill>
                  <a:schemeClr val="dk1"/>
                </a:solidFill>
              </a:defRPr>
            </a:lvl5pPr>
            <a:lvl6pPr indent="0" lvl="5">
              <a:spcBef>
                <a:spcPts val="0"/>
              </a:spcBef>
              <a:spcAft>
                <a:spcPts val="0"/>
              </a:spcAft>
              <a:buClr>
                <a:schemeClr val="dk1"/>
              </a:buClr>
              <a:buSzPts val="1400"/>
              <a:buFont typeface="Arial"/>
              <a:buNone/>
              <a:defRPr b="1" sz="3600">
                <a:solidFill>
                  <a:schemeClr val="dk1"/>
                </a:solidFill>
              </a:defRPr>
            </a:lvl6pPr>
            <a:lvl7pPr indent="0" lvl="6">
              <a:spcBef>
                <a:spcPts val="0"/>
              </a:spcBef>
              <a:spcAft>
                <a:spcPts val="0"/>
              </a:spcAft>
              <a:buClr>
                <a:schemeClr val="dk1"/>
              </a:buClr>
              <a:buSzPts val="1400"/>
              <a:buFont typeface="Arial"/>
              <a:buNone/>
              <a:defRPr b="1" sz="3600">
                <a:solidFill>
                  <a:schemeClr val="dk1"/>
                </a:solidFill>
              </a:defRPr>
            </a:lvl7pPr>
            <a:lvl8pPr indent="0" lvl="7">
              <a:spcBef>
                <a:spcPts val="0"/>
              </a:spcBef>
              <a:spcAft>
                <a:spcPts val="0"/>
              </a:spcAft>
              <a:buClr>
                <a:schemeClr val="dk1"/>
              </a:buClr>
              <a:buSzPts val="1400"/>
              <a:buFont typeface="Arial"/>
              <a:buNone/>
              <a:defRPr b="1" sz="3600">
                <a:solidFill>
                  <a:schemeClr val="dk1"/>
                </a:solidFill>
              </a:defRPr>
            </a:lvl8pPr>
            <a:lvl9pPr indent="0" lvl="8">
              <a:spcBef>
                <a:spcPts val="0"/>
              </a:spcBef>
              <a:spcAft>
                <a:spcPts val="0"/>
              </a:spcAft>
              <a:buClr>
                <a:schemeClr val="dk1"/>
              </a:buClr>
              <a:buSzPts val="1400"/>
              <a:buFont typeface="Arial"/>
              <a:buNone/>
              <a:defRPr b="1" sz="3600">
                <a:solidFill>
                  <a:schemeClr val="dk1"/>
                </a:solidFill>
              </a:defRPr>
            </a:lvl9pPr>
          </a:lstStyle>
          <a:p/>
        </p:txBody>
      </p:sp>
      <p:sp>
        <p:nvSpPr>
          <p:cNvPr id="18" name="Google Shape;18;p4"/>
          <p:cNvSpPr txBox="1"/>
          <p:nvPr>
            <p:ph idx="1" type="body"/>
          </p:nvPr>
        </p:nvSpPr>
        <p:spPr>
          <a:xfrm>
            <a:off x="457200" y="1200150"/>
            <a:ext cx="3994524" cy="3725679"/>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chemeClr val="dk1"/>
              </a:buClr>
              <a:buSzPts val="3000"/>
              <a:buFont typeface="Arial"/>
              <a:buNone/>
              <a:defRPr b="0" i="0" sz="30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9pPr>
          </a:lstStyle>
          <a:p/>
        </p:txBody>
      </p:sp>
      <p:sp>
        <p:nvSpPr>
          <p:cNvPr id="19" name="Google Shape;19;p4"/>
          <p:cNvSpPr txBox="1"/>
          <p:nvPr>
            <p:ph idx="2" type="body"/>
          </p:nvPr>
        </p:nvSpPr>
        <p:spPr>
          <a:xfrm>
            <a:off x="4692273" y="1200150"/>
            <a:ext cx="3994524" cy="3725679"/>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chemeClr val="dk1"/>
              </a:buClr>
              <a:buSzPts val="3000"/>
              <a:buFont typeface="Arial"/>
              <a:buNone/>
              <a:defRPr b="0" i="0" sz="30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0" name="Shape 20"/>
        <p:cNvGrpSpPr/>
        <p:nvPr/>
      </p:nvGrpSpPr>
      <p:grpSpPr>
        <a:xfrm>
          <a:off x="0" y="0"/>
          <a:ext cx="0" cy="0"/>
          <a:chOff x="0" y="0"/>
          <a:chExt cx="0" cy="0"/>
        </a:xfrm>
      </p:grpSpPr>
      <p:sp>
        <p:nvSpPr>
          <p:cNvPr id="21" name="Google Shape;21;p5"/>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Clr>
                <a:schemeClr val="dk1"/>
              </a:buClr>
              <a:buSzPts val="1400"/>
              <a:buFont typeface="Arial"/>
              <a:buNone/>
              <a:defRPr b="1" sz="3600">
                <a:solidFill>
                  <a:schemeClr val="dk1"/>
                </a:solidFill>
              </a:defRPr>
            </a:lvl2pPr>
            <a:lvl3pPr indent="0" lvl="2">
              <a:spcBef>
                <a:spcPts val="0"/>
              </a:spcBef>
              <a:spcAft>
                <a:spcPts val="0"/>
              </a:spcAft>
              <a:buClr>
                <a:schemeClr val="dk1"/>
              </a:buClr>
              <a:buSzPts val="1400"/>
              <a:buFont typeface="Arial"/>
              <a:buNone/>
              <a:defRPr b="1" sz="3600">
                <a:solidFill>
                  <a:schemeClr val="dk1"/>
                </a:solidFill>
              </a:defRPr>
            </a:lvl3pPr>
            <a:lvl4pPr indent="0" lvl="3">
              <a:spcBef>
                <a:spcPts val="0"/>
              </a:spcBef>
              <a:spcAft>
                <a:spcPts val="0"/>
              </a:spcAft>
              <a:buClr>
                <a:schemeClr val="dk1"/>
              </a:buClr>
              <a:buSzPts val="1400"/>
              <a:buFont typeface="Arial"/>
              <a:buNone/>
              <a:defRPr b="1" sz="3600">
                <a:solidFill>
                  <a:schemeClr val="dk1"/>
                </a:solidFill>
              </a:defRPr>
            </a:lvl4pPr>
            <a:lvl5pPr indent="0" lvl="4">
              <a:spcBef>
                <a:spcPts val="0"/>
              </a:spcBef>
              <a:spcAft>
                <a:spcPts val="0"/>
              </a:spcAft>
              <a:buClr>
                <a:schemeClr val="dk1"/>
              </a:buClr>
              <a:buSzPts val="1400"/>
              <a:buFont typeface="Arial"/>
              <a:buNone/>
              <a:defRPr b="1" sz="3600">
                <a:solidFill>
                  <a:schemeClr val="dk1"/>
                </a:solidFill>
              </a:defRPr>
            </a:lvl5pPr>
            <a:lvl6pPr indent="0" lvl="5">
              <a:spcBef>
                <a:spcPts val="0"/>
              </a:spcBef>
              <a:spcAft>
                <a:spcPts val="0"/>
              </a:spcAft>
              <a:buClr>
                <a:schemeClr val="dk1"/>
              </a:buClr>
              <a:buSzPts val="1400"/>
              <a:buFont typeface="Arial"/>
              <a:buNone/>
              <a:defRPr b="1" sz="3600">
                <a:solidFill>
                  <a:schemeClr val="dk1"/>
                </a:solidFill>
              </a:defRPr>
            </a:lvl6pPr>
            <a:lvl7pPr indent="0" lvl="6">
              <a:spcBef>
                <a:spcPts val="0"/>
              </a:spcBef>
              <a:spcAft>
                <a:spcPts val="0"/>
              </a:spcAft>
              <a:buClr>
                <a:schemeClr val="dk1"/>
              </a:buClr>
              <a:buSzPts val="1400"/>
              <a:buFont typeface="Arial"/>
              <a:buNone/>
              <a:defRPr b="1" sz="3600">
                <a:solidFill>
                  <a:schemeClr val="dk1"/>
                </a:solidFill>
              </a:defRPr>
            </a:lvl7pPr>
            <a:lvl8pPr indent="0" lvl="7">
              <a:spcBef>
                <a:spcPts val="0"/>
              </a:spcBef>
              <a:spcAft>
                <a:spcPts val="0"/>
              </a:spcAft>
              <a:buClr>
                <a:schemeClr val="dk1"/>
              </a:buClr>
              <a:buSzPts val="1400"/>
              <a:buFont typeface="Arial"/>
              <a:buNone/>
              <a:defRPr b="1" sz="3600">
                <a:solidFill>
                  <a:schemeClr val="dk1"/>
                </a:solidFill>
              </a:defRPr>
            </a:lvl8pPr>
            <a:lvl9pPr indent="0" lvl="8">
              <a:spcBef>
                <a:spcPts val="0"/>
              </a:spcBef>
              <a:spcAft>
                <a:spcPts val="0"/>
              </a:spcAft>
              <a:buClr>
                <a:schemeClr val="dk1"/>
              </a:buClr>
              <a:buSzPts val="1400"/>
              <a:buFont typeface="Arial"/>
              <a:buNone/>
              <a:defRPr b="1" sz="3600">
                <a:solidFill>
                  <a:schemeClr val="dk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22" name="Shape 22"/>
        <p:cNvGrpSpPr/>
        <p:nvPr/>
      </p:nvGrpSpPr>
      <p:grpSpPr>
        <a:xfrm>
          <a:off x="0" y="0"/>
          <a:ext cx="0" cy="0"/>
          <a:chOff x="0" y="0"/>
          <a:chExt cx="0" cy="0"/>
        </a:xfrm>
      </p:grpSpPr>
      <p:sp>
        <p:nvSpPr>
          <p:cNvPr id="23" name="Google Shape;23;p6"/>
          <p:cNvSpPr txBox="1"/>
          <p:nvPr>
            <p:ph idx="1" type="body"/>
          </p:nvPr>
        </p:nvSpPr>
        <p:spPr>
          <a:xfrm>
            <a:off x="457200" y="4406308"/>
            <a:ext cx="8229600" cy="519520"/>
          </a:xfrm>
          <a:prstGeom prst="rect">
            <a:avLst/>
          </a:prstGeom>
          <a:noFill/>
          <a:ln>
            <a:noFill/>
          </a:ln>
        </p:spPr>
        <p:txBody>
          <a:bodyPr anchorCtr="0" anchor="t" bIns="91425" lIns="91425" spcFirstLastPara="1" rIns="91425" wrap="square" tIns="91425">
            <a:noAutofit/>
          </a:bodyPr>
          <a:lstStyle>
            <a:lvl1pPr indent="-228600" lvl="0" marL="457200" marR="0" rtl="0" algn="ctr">
              <a:lnSpc>
                <a:spcPct val="100000"/>
              </a:lnSpc>
              <a:spcBef>
                <a:spcPts val="360"/>
              </a:spcBef>
              <a:spcAft>
                <a:spcPts val="0"/>
              </a:spcAft>
              <a:buClr>
                <a:schemeClr val="dk1"/>
              </a:buClr>
              <a:buSzPts val="3000"/>
              <a:buFont typeface="Arial"/>
              <a:buNone/>
              <a:defRPr b="0" i="0" sz="1800" u="none" cap="none" strike="noStrike">
                <a:solidFill>
                  <a:schemeClr val="dk1"/>
                </a:solidFill>
                <a:latin typeface="Arial"/>
                <a:ea typeface="Arial"/>
                <a:cs typeface="Arial"/>
                <a:sym typeface="Arial"/>
              </a:defRPr>
            </a:lvl1pPr>
            <a:lvl2pPr indent="-228600" lvl="1" marL="9144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indent="-228600" lvl="2" marL="1371600"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indent="-228600" lvl="3" marL="18288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4pPr>
            <a:lvl5pPr indent="-228600" lvl="4" marL="22860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5pPr>
            <a:lvl6pPr indent="-228600" lvl="5" marL="27432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6pPr>
            <a:lvl7pPr indent="-228600" lvl="6" marL="32004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7pPr>
            <a:lvl8pPr indent="-228600" lvl="7" marL="36576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8pPr>
            <a:lvl9pPr indent="-228600" lvl="8" marL="4114800" marR="0" rtl="0" algn="l">
              <a:lnSpc>
                <a:spcPct val="100000"/>
              </a:lnSpc>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4" name="Shape 24"/>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Clr>
                <a:schemeClr val="dk1"/>
              </a:buClr>
              <a:buSzPts val="1400"/>
              <a:buFont typeface="Arial"/>
              <a:buNone/>
              <a:defRPr b="1" sz="3600">
                <a:solidFill>
                  <a:schemeClr val="dk1"/>
                </a:solidFill>
              </a:defRPr>
            </a:lvl2pPr>
            <a:lvl3pPr indent="0" lvl="2">
              <a:spcBef>
                <a:spcPts val="0"/>
              </a:spcBef>
              <a:spcAft>
                <a:spcPts val="0"/>
              </a:spcAft>
              <a:buClr>
                <a:schemeClr val="dk1"/>
              </a:buClr>
              <a:buSzPts val="1400"/>
              <a:buFont typeface="Arial"/>
              <a:buNone/>
              <a:defRPr b="1" sz="3600">
                <a:solidFill>
                  <a:schemeClr val="dk1"/>
                </a:solidFill>
              </a:defRPr>
            </a:lvl3pPr>
            <a:lvl4pPr indent="0" lvl="3">
              <a:spcBef>
                <a:spcPts val="0"/>
              </a:spcBef>
              <a:spcAft>
                <a:spcPts val="0"/>
              </a:spcAft>
              <a:buClr>
                <a:schemeClr val="dk1"/>
              </a:buClr>
              <a:buSzPts val="1400"/>
              <a:buFont typeface="Arial"/>
              <a:buNone/>
              <a:defRPr b="1" sz="3600">
                <a:solidFill>
                  <a:schemeClr val="dk1"/>
                </a:solidFill>
              </a:defRPr>
            </a:lvl4pPr>
            <a:lvl5pPr indent="0" lvl="4">
              <a:spcBef>
                <a:spcPts val="0"/>
              </a:spcBef>
              <a:spcAft>
                <a:spcPts val="0"/>
              </a:spcAft>
              <a:buClr>
                <a:schemeClr val="dk1"/>
              </a:buClr>
              <a:buSzPts val="1400"/>
              <a:buFont typeface="Arial"/>
              <a:buNone/>
              <a:defRPr b="1" sz="3600">
                <a:solidFill>
                  <a:schemeClr val="dk1"/>
                </a:solidFill>
              </a:defRPr>
            </a:lvl5pPr>
            <a:lvl6pPr indent="0" lvl="5">
              <a:spcBef>
                <a:spcPts val="0"/>
              </a:spcBef>
              <a:spcAft>
                <a:spcPts val="0"/>
              </a:spcAft>
              <a:buClr>
                <a:schemeClr val="dk1"/>
              </a:buClr>
              <a:buSzPts val="1400"/>
              <a:buFont typeface="Arial"/>
              <a:buNone/>
              <a:defRPr b="1" sz="3600">
                <a:solidFill>
                  <a:schemeClr val="dk1"/>
                </a:solidFill>
              </a:defRPr>
            </a:lvl6pPr>
            <a:lvl7pPr indent="0" lvl="6">
              <a:spcBef>
                <a:spcPts val="0"/>
              </a:spcBef>
              <a:spcAft>
                <a:spcPts val="0"/>
              </a:spcAft>
              <a:buClr>
                <a:schemeClr val="dk1"/>
              </a:buClr>
              <a:buSzPts val="1400"/>
              <a:buFont typeface="Arial"/>
              <a:buNone/>
              <a:defRPr b="1" sz="3600">
                <a:solidFill>
                  <a:schemeClr val="dk1"/>
                </a:solidFill>
              </a:defRPr>
            </a:lvl7pPr>
            <a:lvl8pPr indent="0" lvl="7">
              <a:spcBef>
                <a:spcPts val="0"/>
              </a:spcBef>
              <a:spcAft>
                <a:spcPts val="0"/>
              </a:spcAft>
              <a:buClr>
                <a:schemeClr val="dk1"/>
              </a:buClr>
              <a:buSzPts val="1400"/>
              <a:buFont typeface="Arial"/>
              <a:buNone/>
              <a:defRPr b="1" sz="3600">
                <a:solidFill>
                  <a:schemeClr val="dk1"/>
                </a:solidFill>
              </a:defRPr>
            </a:lvl8pPr>
            <a:lvl9pPr indent="0" lvl="8">
              <a:spcBef>
                <a:spcPts val="0"/>
              </a:spcBef>
              <a:spcAft>
                <a:spcPts val="0"/>
              </a:spcAft>
              <a:buClr>
                <a:schemeClr val="dk1"/>
              </a:buClr>
              <a:buSzPts val="1400"/>
              <a:buFont typeface="Arial"/>
              <a:buNone/>
              <a:defRPr b="1" sz="3600">
                <a:solidFill>
                  <a:schemeClr val="dk1"/>
                </a:solidFill>
              </a:defRPr>
            </a:lvl9pPr>
          </a:lstStyle>
          <a:p/>
        </p:txBody>
      </p:sp>
      <p:sp>
        <p:nvSpPr>
          <p:cNvPr id="7" name="Google Shape;7;p1"/>
          <p:cNvSpPr txBox="1"/>
          <p:nvPr>
            <p:ph idx="1" type="body"/>
          </p:nvPr>
        </p:nvSpPr>
        <p:spPr>
          <a:xfrm>
            <a:off x="457200" y="1200150"/>
            <a:ext cx="8229600" cy="3725679"/>
          </a:xfrm>
          <a:prstGeom prst="rect">
            <a:avLst/>
          </a:prstGeom>
          <a:noFill/>
          <a:ln>
            <a:noFill/>
          </a:ln>
        </p:spPr>
        <p:txBody>
          <a:bodyPr anchorCtr="0" anchor="t" bIns="91425" lIns="91425" spcFirstLastPara="1" rIns="91425" wrap="square" tIns="91425">
            <a:noAutofit/>
          </a:bodyPr>
          <a:lstStyle>
            <a:lvl1pPr indent="-419100" lvl="0" marL="457200" marR="0" rtl="0" algn="l">
              <a:lnSpc>
                <a:spcPct val="100000"/>
              </a:lnSpc>
              <a:spcBef>
                <a:spcPts val="600"/>
              </a:spcBef>
              <a:spcAft>
                <a:spcPts val="0"/>
              </a:spcAft>
              <a:buClr>
                <a:schemeClr val="dk1"/>
              </a:buClr>
              <a:buSzPts val="3000"/>
              <a:buFont typeface="Arial"/>
              <a:buChar char="●"/>
              <a:defRPr b="0" i="0" sz="3000" u="none" cap="none" strike="noStrike">
                <a:solidFill>
                  <a:schemeClr val="dk1"/>
                </a:solidFill>
                <a:latin typeface="Arial"/>
                <a:ea typeface="Arial"/>
                <a:cs typeface="Arial"/>
                <a:sym typeface="Arial"/>
              </a:defRPr>
            </a:lvl1pPr>
            <a:lvl2pPr indent="-381000" lvl="1" marL="9144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42900" lvl="3" marL="18288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100000"/>
              </a:lnSpc>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 name="Google Shape;8;p1"/>
          <p:cNvSpPr/>
          <p:nvPr/>
        </p:nvSpPr>
        <p:spPr>
          <a:xfrm>
            <a:off x="0" y="4667080"/>
            <a:ext cx="9144000" cy="379198"/>
          </a:xfrm>
          <a:prstGeom prst="rect">
            <a:avLst/>
          </a:prstGeom>
          <a:solidFill>
            <a:srgbClr val="760A8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id="9" name="Google Shape;9;p1"/>
          <p:cNvPicPr preferRelativeResize="0"/>
          <p:nvPr/>
        </p:nvPicPr>
        <p:blipFill rotWithShape="1">
          <a:blip r:embed="rId1">
            <a:alphaModFix/>
          </a:blip>
          <a:srcRect b="0" l="0" r="0" t="0"/>
          <a:stretch/>
        </p:blipFill>
        <p:spPr>
          <a:xfrm>
            <a:off x="6004098" y="4719750"/>
            <a:ext cx="2902181" cy="27385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pbs.org/wgbh/nova/labs/video_popup/5/32/"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0.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3.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3.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3.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3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2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2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2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3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pbs.org/wgbh/nova/labs/video_popup/5/31/"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2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2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10.png"/><Relationship Id="rId5" Type="http://schemas.openxmlformats.org/officeDocument/2006/relationships/image" Target="../media/image2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 name="Shape 28"/>
        <p:cNvGrpSpPr/>
        <p:nvPr/>
      </p:nvGrpSpPr>
      <p:grpSpPr>
        <a:xfrm>
          <a:off x="0" y="0"/>
          <a:ext cx="0" cy="0"/>
          <a:chOff x="0" y="0"/>
          <a:chExt cx="0" cy="0"/>
        </a:xfrm>
      </p:grpSpPr>
      <p:sp>
        <p:nvSpPr>
          <p:cNvPr id="29" name="Google Shape;29;p8"/>
          <p:cNvSpPr txBox="1"/>
          <p:nvPr>
            <p:ph type="ctrTitle"/>
          </p:nvPr>
        </p:nvSpPr>
        <p:spPr>
          <a:xfrm>
            <a:off x="685800" y="1813084"/>
            <a:ext cx="7772400" cy="11598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dk1"/>
              </a:buClr>
              <a:buFont typeface="Arial"/>
              <a:buNone/>
            </a:pPr>
            <a:r>
              <a:rPr b="1" i="0" lang="en-CA" sz="6000" u="none" cap="none" strike="noStrike">
                <a:solidFill>
                  <a:schemeClr val="dk1"/>
                </a:solidFill>
                <a:latin typeface="Arial"/>
                <a:ea typeface="Arial"/>
                <a:cs typeface="Arial"/>
                <a:sym typeface="Arial"/>
              </a:rPr>
              <a:t>CYBERSECURITY</a:t>
            </a:r>
            <a:endParaRPr b="1" i="0" sz="6000" u="none" cap="none" strike="noStrike">
              <a:solidFill>
                <a:schemeClr val="dk1"/>
              </a:solidFill>
              <a:latin typeface="Arial"/>
              <a:ea typeface="Arial"/>
              <a:cs typeface="Arial"/>
              <a:sym typeface="Arial"/>
            </a:endParaRP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7"/>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Key</a:t>
            </a:r>
            <a:endParaRPr b="1" i="0" sz="3600" u="none" cap="none" strike="noStrike">
              <a:solidFill>
                <a:schemeClr val="dk1"/>
              </a:solidFill>
              <a:latin typeface="Arial"/>
              <a:ea typeface="Arial"/>
              <a:cs typeface="Arial"/>
              <a:sym typeface="Arial"/>
            </a:endParaRPr>
          </a:p>
        </p:txBody>
      </p:sp>
      <p:sp>
        <p:nvSpPr>
          <p:cNvPr id="93" name="Google Shape;93;p17"/>
          <p:cNvSpPr txBox="1"/>
          <p:nvPr>
            <p:ph idx="1" type="body"/>
          </p:nvPr>
        </p:nvSpPr>
        <p:spPr>
          <a:xfrm>
            <a:off x="457200" y="1200150"/>
            <a:ext cx="8229600" cy="3725679"/>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lang="en-CA"/>
              <a:t>A p</a:t>
            </a:r>
            <a:r>
              <a:rPr b="0" i="0" lang="en-CA" sz="3000" u="none" cap="none" strike="noStrike">
                <a:solidFill>
                  <a:schemeClr val="dk1"/>
                </a:solidFill>
                <a:latin typeface="Arial"/>
                <a:ea typeface="Arial"/>
                <a:cs typeface="Arial"/>
                <a:sym typeface="Arial"/>
              </a:rPr>
              <a:t>iece of information used to encrypt and decrypt messages</a:t>
            </a:r>
            <a:endParaRPr b="0" i="0" sz="3000" u="none" cap="none" strike="noStrike">
              <a:solidFill>
                <a:schemeClr val="dk1"/>
              </a:solidFill>
              <a:latin typeface="Arial"/>
              <a:ea typeface="Arial"/>
              <a:cs typeface="Arial"/>
              <a:sym typeface="Arial"/>
            </a:endParaRPr>
          </a:p>
        </p:txBody>
      </p:sp>
      <p:pic>
        <p:nvPicPr>
          <p:cNvPr id="94" name="Google Shape;94;p17"/>
          <p:cNvPicPr preferRelativeResize="0"/>
          <p:nvPr/>
        </p:nvPicPr>
        <p:blipFill rotWithShape="1">
          <a:blip r:embed="rId3">
            <a:alphaModFix/>
          </a:blip>
          <a:srcRect b="0" l="0" r="0" t="0"/>
          <a:stretch/>
        </p:blipFill>
        <p:spPr>
          <a:xfrm>
            <a:off x="2711450" y="2330450"/>
            <a:ext cx="3721100" cy="2184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8"/>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The big picture</a:t>
            </a:r>
            <a:endParaRPr b="1" i="0" sz="3600" u="none" cap="none" strike="noStrike">
              <a:solidFill>
                <a:schemeClr val="dk1"/>
              </a:solidFill>
              <a:latin typeface="Arial"/>
              <a:ea typeface="Arial"/>
              <a:cs typeface="Arial"/>
              <a:sym typeface="Arial"/>
            </a:endParaRPr>
          </a:p>
        </p:txBody>
      </p:sp>
      <p:pic>
        <p:nvPicPr>
          <p:cNvPr id="100" name="Google Shape;100;p18"/>
          <p:cNvPicPr preferRelativeResize="0"/>
          <p:nvPr/>
        </p:nvPicPr>
        <p:blipFill rotWithShape="1">
          <a:blip r:embed="rId3">
            <a:alphaModFix/>
          </a:blip>
          <a:srcRect b="0" l="0" r="0" t="0"/>
          <a:stretch/>
        </p:blipFill>
        <p:spPr>
          <a:xfrm>
            <a:off x="2591050" y="940475"/>
            <a:ext cx="4569600" cy="3724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9"/>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Cyber Codes</a:t>
            </a:r>
            <a:endParaRPr b="1" i="0" sz="3600" u="none" cap="none" strike="noStrike">
              <a:solidFill>
                <a:schemeClr val="dk1"/>
              </a:solidFill>
              <a:latin typeface="Arial"/>
              <a:ea typeface="Arial"/>
              <a:cs typeface="Arial"/>
              <a:sym typeface="Arial"/>
            </a:endParaRPr>
          </a:p>
        </p:txBody>
      </p:sp>
      <p:sp>
        <p:nvSpPr>
          <p:cNvPr id="106" name="Google Shape;106;p19"/>
          <p:cNvSpPr txBox="1"/>
          <p:nvPr>
            <p:ph idx="1" type="body"/>
          </p:nvPr>
        </p:nvSpPr>
        <p:spPr>
          <a:xfrm>
            <a:off x="457200" y="1200150"/>
            <a:ext cx="8229600" cy="372567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3000" u="sng" cap="none" strike="noStrike">
                <a:solidFill>
                  <a:schemeClr val="hlink"/>
                </a:solidFill>
                <a:latin typeface="Arial"/>
                <a:ea typeface="Arial"/>
                <a:cs typeface="Arial"/>
                <a:sym typeface="Arial"/>
                <a:hlinkClick r:id="rId3"/>
              </a:rPr>
              <a:t>http://www.pbs.org/wgbh/nova/labs/video_popup/5/32/</a:t>
            </a:r>
            <a:endParaRPr b="0" i="0" sz="3000" u="sng"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3000" u="none" cap="none" strike="noStrike">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0"/>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Shift Cipher</a:t>
            </a:r>
            <a:endParaRPr b="1" i="0" sz="3600" u="none" cap="none" strike="noStrike">
              <a:solidFill>
                <a:schemeClr val="dk1"/>
              </a:solidFill>
              <a:latin typeface="Arial"/>
              <a:ea typeface="Arial"/>
              <a:cs typeface="Arial"/>
              <a:sym typeface="Arial"/>
            </a:endParaRPr>
          </a:p>
        </p:txBody>
      </p:sp>
      <p:sp>
        <p:nvSpPr>
          <p:cNvPr id="112" name="Google Shape;112;p20"/>
          <p:cNvSpPr txBox="1"/>
          <p:nvPr>
            <p:ph idx="1" type="body"/>
          </p:nvPr>
        </p:nvSpPr>
        <p:spPr>
          <a:xfrm>
            <a:off x="457200" y="1200150"/>
            <a:ext cx="6632090" cy="3725679"/>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Type of encryption</a:t>
            </a:r>
            <a:endParaRPr b="0" i="0" sz="30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Each letter in the original message is replaced with a letter corresponding to certain number of letters up or down in the alphabet </a:t>
            </a:r>
            <a:endParaRPr b="0" i="0" sz="3000" u="none" cap="none" strike="noStrike">
              <a:solidFill>
                <a:schemeClr val="dk1"/>
              </a:solidFill>
              <a:latin typeface="Arial"/>
              <a:ea typeface="Arial"/>
              <a:cs typeface="Arial"/>
              <a:sym typeface="Arial"/>
            </a:endParaRPr>
          </a:p>
        </p:txBody>
      </p:sp>
      <p:pic>
        <p:nvPicPr>
          <p:cNvPr id="113" name="Google Shape;113;p20"/>
          <p:cNvPicPr preferRelativeResize="0"/>
          <p:nvPr/>
        </p:nvPicPr>
        <p:blipFill rotWithShape="1">
          <a:blip r:embed="rId3">
            <a:alphaModFix/>
          </a:blip>
          <a:srcRect b="0" l="0" r="0" t="0"/>
          <a:stretch/>
        </p:blipFill>
        <p:spPr>
          <a:xfrm>
            <a:off x="7089290" y="1441523"/>
            <a:ext cx="1824751" cy="203993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1"/>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Example</a:t>
            </a:r>
            <a:endParaRPr b="1" i="0" sz="3600" u="none" cap="none" strike="noStrike">
              <a:solidFill>
                <a:schemeClr val="dk1"/>
              </a:solidFill>
              <a:latin typeface="Arial"/>
              <a:ea typeface="Arial"/>
              <a:cs typeface="Arial"/>
              <a:sym typeface="Arial"/>
            </a:endParaRPr>
          </a:p>
        </p:txBody>
      </p:sp>
      <p:sp>
        <p:nvSpPr>
          <p:cNvPr id="119" name="Google Shape;119;p21"/>
          <p:cNvSpPr txBox="1"/>
          <p:nvPr>
            <p:ph idx="1" type="body"/>
          </p:nvPr>
        </p:nvSpPr>
        <p:spPr>
          <a:xfrm>
            <a:off x="457200" y="1200150"/>
            <a:ext cx="4682359" cy="1574581"/>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Let’s shift 1 letter </a:t>
            </a:r>
            <a:r>
              <a:rPr lang="en-CA"/>
              <a:t>to the right</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A → B</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B → C</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C → D</a:t>
            </a:r>
            <a:endParaRPr b="0" i="0" sz="3000" u="none" cap="none" strike="noStrike">
              <a:solidFill>
                <a:schemeClr val="dk1"/>
              </a:solidFill>
              <a:latin typeface="Arial"/>
              <a:ea typeface="Arial"/>
              <a:cs typeface="Arial"/>
              <a:sym typeface="Arial"/>
            </a:endParaRPr>
          </a:p>
        </p:txBody>
      </p:sp>
      <p:pic>
        <p:nvPicPr>
          <p:cNvPr id="120" name="Google Shape;120;p21"/>
          <p:cNvPicPr preferRelativeResize="0"/>
          <p:nvPr/>
        </p:nvPicPr>
        <p:blipFill rotWithShape="1">
          <a:blip r:embed="rId3">
            <a:alphaModFix/>
          </a:blip>
          <a:srcRect b="0" l="0" r="0" t="0"/>
          <a:stretch/>
        </p:blipFill>
        <p:spPr>
          <a:xfrm>
            <a:off x="4270506" y="2214282"/>
            <a:ext cx="4416294" cy="186312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2"/>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Can you decode this?</a:t>
            </a:r>
            <a:endParaRPr b="1" i="0" sz="3600" u="none" cap="none" strike="noStrike">
              <a:solidFill>
                <a:schemeClr val="dk1"/>
              </a:solidFill>
              <a:latin typeface="Arial"/>
              <a:ea typeface="Arial"/>
              <a:cs typeface="Arial"/>
              <a:sym typeface="Arial"/>
            </a:endParaRPr>
          </a:p>
        </p:txBody>
      </p:sp>
      <p:sp>
        <p:nvSpPr>
          <p:cNvPr id="126" name="Google Shape;126;p22"/>
          <p:cNvSpPr txBox="1"/>
          <p:nvPr>
            <p:ph idx="1" type="body"/>
          </p:nvPr>
        </p:nvSpPr>
        <p:spPr>
          <a:xfrm>
            <a:off x="1555473" y="1411074"/>
            <a:ext cx="1503894" cy="1790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FF0000"/>
                </a:solidFill>
                <a:latin typeface="Arial"/>
                <a:ea typeface="Arial"/>
                <a:cs typeface="Arial"/>
                <a:sym typeface="Arial"/>
              </a:rPr>
              <a:t>C</a:t>
            </a:r>
            <a:endParaRPr b="0" i="0" sz="8800" u="none" cap="none" strike="noStrike">
              <a:solidFill>
                <a:srgbClr val="FF0000"/>
              </a:solidFill>
              <a:latin typeface="Arial"/>
              <a:ea typeface="Arial"/>
              <a:cs typeface="Arial"/>
              <a:sym typeface="Arial"/>
            </a:endParaRPr>
          </a:p>
        </p:txBody>
      </p:sp>
      <p:sp>
        <p:nvSpPr>
          <p:cNvPr id="127" name="Google Shape;127;p22"/>
          <p:cNvSpPr txBox="1"/>
          <p:nvPr/>
        </p:nvSpPr>
        <p:spPr>
          <a:xfrm>
            <a:off x="2215055" y="1734207"/>
            <a:ext cx="184731"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22"/>
          <p:cNvSpPr txBox="1"/>
          <p:nvPr/>
        </p:nvSpPr>
        <p:spPr>
          <a:xfrm>
            <a:off x="5316263" y="1411074"/>
            <a:ext cx="1221827" cy="129277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FF0000"/>
                </a:solidFill>
                <a:latin typeface="Arial"/>
                <a:ea typeface="Arial"/>
                <a:cs typeface="Arial"/>
                <a:sym typeface="Arial"/>
              </a:rPr>
              <a:t>H</a:t>
            </a:r>
            <a:endParaRPr b="0" i="0" sz="8800" u="none" cap="none" strike="noStrike">
              <a:solidFill>
                <a:srgbClr val="FF0000"/>
              </a:solidFill>
              <a:latin typeface="Arial"/>
              <a:ea typeface="Arial"/>
              <a:cs typeface="Arial"/>
              <a:sym typeface="Arial"/>
            </a:endParaRPr>
          </a:p>
        </p:txBody>
      </p:sp>
      <p:sp>
        <p:nvSpPr>
          <p:cNvPr id="129" name="Google Shape;129;p22"/>
          <p:cNvSpPr txBox="1"/>
          <p:nvPr/>
        </p:nvSpPr>
        <p:spPr>
          <a:xfrm>
            <a:off x="3571360" y="1411075"/>
            <a:ext cx="1221827" cy="129277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FF0000"/>
                </a:solidFill>
                <a:latin typeface="Arial"/>
                <a:ea typeface="Arial"/>
                <a:cs typeface="Arial"/>
                <a:sym typeface="Arial"/>
              </a:rPr>
              <a:t>B</a:t>
            </a:r>
            <a:endParaRPr b="0" i="0" sz="11500" u="none" cap="none" strike="noStrike">
              <a:solidFill>
                <a:srgbClr val="FF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3"/>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Can you decode this?</a:t>
            </a:r>
            <a:endParaRPr b="1" i="0" sz="3600" u="none" cap="none" strike="noStrike">
              <a:solidFill>
                <a:schemeClr val="dk1"/>
              </a:solidFill>
              <a:latin typeface="Arial"/>
              <a:ea typeface="Arial"/>
              <a:cs typeface="Arial"/>
              <a:sym typeface="Arial"/>
            </a:endParaRPr>
          </a:p>
        </p:txBody>
      </p:sp>
      <p:sp>
        <p:nvSpPr>
          <p:cNvPr id="135" name="Google Shape;135;p23"/>
          <p:cNvSpPr txBox="1"/>
          <p:nvPr>
            <p:ph idx="1" type="body"/>
          </p:nvPr>
        </p:nvSpPr>
        <p:spPr>
          <a:xfrm>
            <a:off x="1555473" y="1411074"/>
            <a:ext cx="1503894" cy="1790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00B050"/>
                </a:solidFill>
                <a:latin typeface="Arial"/>
                <a:ea typeface="Arial"/>
                <a:cs typeface="Arial"/>
                <a:sym typeface="Arial"/>
              </a:rPr>
              <a:t>B</a:t>
            </a:r>
            <a:endParaRPr b="0" i="0" sz="8800" u="none" cap="none" strike="noStrike">
              <a:solidFill>
                <a:srgbClr val="00B050"/>
              </a:solidFill>
              <a:latin typeface="Arial"/>
              <a:ea typeface="Arial"/>
              <a:cs typeface="Arial"/>
              <a:sym typeface="Arial"/>
            </a:endParaRPr>
          </a:p>
        </p:txBody>
      </p:sp>
      <p:sp>
        <p:nvSpPr>
          <p:cNvPr id="136" name="Google Shape;136;p23"/>
          <p:cNvSpPr txBox="1"/>
          <p:nvPr/>
        </p:nvSpPr>
        <p:spPr>
          <a:xfrm>
            <a:off x="2215055" y="1734207"/>
            <a:ext cx="184731"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23"/>
          <p:cNvSpPr txBox="1"/>
          <p:nvPr/>
        </p:nvSpPr>
        <p:spPr>
          <a:xfrm>
            <a:off x="5316263" y="1411074"/>
            <a:ext cx="1221827" cy="129277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FF0000"/>
                </a:solidFill>
                <a:latin typeface="Arial"/>
                <a:ea typeface="Arial"/>
                <a:cs typeface="Arial"/>
                <a:sym typeface="Arial"/>
              </a:rPr>
              <a:t>H</a:t>
            </a:r>
            <a:endParaRPr b="0" i="0" sz="8800" u="none" cap="none" strike="noStrike">
              <a:solidFill>
                <a:srgbClr val="FF0000"/>
              </a:solidFill>
              <a:latin typeface="Arial"/>
              <a:ea typeface="Arial"/>
              <a:cs typeface="Arial"/>
              <a:sym typeface="Arial"/>
            </a:endParaRPr>
          </a:p>
        </p:txBody>
      </p:sp>
      <p:sp>
        <p:nvSpPr>
          <p:cNvPr id="138" name="Google Shape;138;p23"/>
          <p:cNvSpPr txBox="1"/>
          <p:nvPr/>
        </p:nvSpPr>
        <p:spPr>
          <a:xfrm>
            <a:off x="3571360" y="1411075"/>
            <a:ext cx="1221827" cy="129277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FF0000"/>
                </a:solidFill>
                <a:latin typeface="Arial"/>
                <a:ea typeface="Arial"/>
                <a:cs typeface="Arial"/>
                <a:sym typeface="Arial"/>
              </a:rPr>
              <a:t>B</a:t>
            </a:r>
            <a:endParaRPr b="0" i="0" sz="11500" u="none" cap="none" strike="noStrike">
              <a:solidFill>
                <a:srgbClr val="FF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4"/>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Can you decode this?</a:t>
            </a:r>
            <a:endParaRPr b="1" i="0" sz="3600" u="none" cap="none" strike="noStrike">
              <a:solidFill>
                <a:schemeClr val="dk1"/>
              </a:solidFill>
              <a:latin typeface="Arial"/>
              <a:ea typeface="Arial"/>
              <a:cs typeface="Arial"/>
              <a:sym typeface="Arial"/>
            </a:endParaRPr>
          </a:p>
        </p:txBody>
      </p:sp>
      <p:sp>
        <p:nvSpPr>
          <p:cNvPr id="144" name="Google Shape;144;p24"/>
          <p:cNvSpPr txBox="1"/>
          <p:nvPr>
            <p:ph idx="1" type="body"/>
          </p:nvPr>
        </p:nvSpPr>
        <p:spPr>
          <a:xfrm>
            <a:off x="1555473" y="1411074"/>
            <a:ext cx="1503894" cy="1790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00B050"/>
                </a:solidFill>
                <a:latin typeface="Arial"/>
                <a:ea typeface="Arial"/>
                <a:cs typeface="Arial"/>
                <a:sym typeface="Arial"/>
              </a:rPr>
              <a:t>B</a:t>
            </a:r>
            <a:endParaRPr b="0" i="0" sz="8800" u="none" cap="none" strike="noStrike">
              <a:solidFill>
                <a:srgbClr val="00B050"/>
              </a:solidFill>
              <a:latin typeface="Arial"/>
              <a:ea typeface="Arial"/>
              <a:cs typeface="Arial"/>
              <a:sym typeface="Arial"/>
            </a:endParaRPr>
          </a:p>
        </p:txBody>
      </p:sp>
      <p:sp>
        <p:nvSpPr>
          <p:cNvPr id="145" name="Google Shape;145;p24"/>
          <p:cNvSpPr txBox="1"/>
          <p:nvPr/>
        </p:nvSpPr>
        <p:spPr>
          <a:xfrm>
            <a:off x="2215055" y="1734207"/>
            <a:ext cx="184731"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24"/>
          <p:cNvSpPr txBox="1"/>
          <p:nvPr/>
        </p:nvSpPr>
        <p:spPr>
          <a:xfrm>
            <a:off x="5316263" y="1411074"/>
            <a:ext cx="1221827" cy="129277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FF0000"/>
                </a:solidFill>
                <a:latin typeface="Arial"/>
                <a:ea typeface="Arial"/>
                <a:cs typeface="Arial"/>
                <a:sym typeface="Arial"/>
              </a:rPr>
              <a:t>H</a:t>
            </a:r>
            <a:endParaRPr b="0" i="0" sz="8800" u="none" cap="none" strike="noStrike">
              <a:solidFill>
                <a:srgbClr val="FF0000"/>
              </a:solidFill>
              <a:latin typeface="Arial"/>
              <a:ea typeface="Arial"/>
              <a:cs typeface="Arial"/>
              <a:sym typeface="Arial"/>
            </a:endParaRPr>
          </a:p>
        </p:txBody>
      </p:sp>
      <p:sp>
        <p:nvSpPr>
          <p:cNvPr id="147" name="Google Shape;147;p24"/>
          <p:cNvSpPr txBox="1"/>
          <p:nvPr/>
        </p:nvSpPr>
        <p:spPr>
          <a:xfrm>
            <a:off x="3571360" y="1411075"/>
            <a:ext cx="1221827" cy="129277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00B050"/>
                </a:solidFill>
                <a:latin typeface="Arial"/>
                <a:ea typeface="Arial"/>
                <a:cs typeface="Arial"/>
                <a:sym typeface="Arial"/>
              </a:rPr>
              <a:t>A</a:t>
            </a:r>
            <a:endParaRPr b="0" i="0" sz="11500" u="none" cap="none" strike="noStrike">
              <a:solidFill>
                <a:srgbClr val="00B05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5"/>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Can you decode this?</a:t>
            </a:r>
            <a:endParaRPr b="1" i="0" sz="3600" u="none" cap="none" strike="noStrike">
              <a:solidFill>
                <a:schemeClr val="dk1"/>
              </a:solidFill>
              <a:latin typeface="Arial"/>
              <a:ea typeface="Arial"/>
              <a:cs typeface="Arial"/>
              <a:sym typeface="Arial"/>
            </a:endParaRPr>
          </a:p>
        </p:txBody>
      </p:sp>
      <p:sp>
        <p:nvSpPr>
          <p:cNvPr id="153" name="Google Shape;153;p25"/>
          <p:cNvSpPr txBox="1"/>
          <p:nvPr>
            <p:ph idx="1" type="body"/>
          </p:nvPr>
        </p:nvSpPr>
        <p:spPr>
          <a:xfrm>
            <a:off x="1555473" y="1411074"/>
            <a:ext cx="1503894" cy="1790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00B050"/>
                </a:solidFill>
                <a:latin typeface="Arial"/>
                <a:ea typeface="Arial"/>
                <a:cs typeface="Arial"/>
                <a:sym typeface="Arial"/>
              </a:rPr>
              <a:t>B</a:t>
            </a:r>
            <a:endParaRPr b="0" i="0" sz="8800" u="none" cap="none" strike="noStrike">
              <a:solidFill>
                <a:srgbClr val="00B050"/>
              </a:solidFill>
              <a:latin typeface="Arial"/>
              <a:ea typeface="Arial"/>
              <a:cs typeface="Arial"/>
              <a:sym typeface="Arial"/>
            </a:endParaRPr>
          </a:p>
        </p:txBody>
      </p:sp>
      <p:sp>
        <p:nvSpPr>
          <p:cNvPr id="154" name="Google Shape;154;p25"/>
          <p:cNvSpPr txBox="1"/>
          <p:nvPr/>
        </p:nvSpPr>
        <p:spPr>
          <a:xfrm>
            <a:off x="2215055" y="1734207"/>
            <a:ext cx="184731"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25"/>
          <p:cNvSpPr txBox="1"/>
          <p:nvPr/>
        </p:nvSpPr>
        <p:spPr>
          <a:xfrm>
            <a:off x="5316263" y="1411074"/>
            <a:ext cx="1221827" cy="129277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00B050"/>
                </a:solidFill>
                <a:latin typeface="Arial"/>
                <a:ea typeface="Arial"/>
                <a:cs typeface="Arial"/>
                <a:sym typeface="Arial"/>
              </a:rPr>
              <a:t>G</a:t>
            </a:r>
            <a:endParaRPr b="0" i="0" sz="8800" u="none" cap="none" strike="noStrike">
              <a:solidFill>
                <a:srgbClr val="00B050"/>
              </a:solidFill>
              <a:latin typeface="Arial"/>
              <a:ea typeface="Arial"/>
              <a:cs typeface="Arial"/>
              <a:sym typeface="Arial"/>
            </a:endParaRPr>
          </a:p>
        </p:txBody>
      </p:sp>
      <p:sp>
        <p:nvSpPr>
          <p:cNvPr id="156" name="Google Shape;156;p25"/>
          <p:cNvSpPr txBox="1"/>
          <p:nvPr/>
        </p:nvSpPr>
        <p:spPr>
          <a:xfrm>
            <a:off x="3571360" y="1411075"/>
            <a:ext cx="1221827" cy="129277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11500" u="none" cap="none" strike="noStrike">
                <a:solidFill>
                  <a:srgbClr val="00B050"/>
                </a:solidFill>
                <a:latin typeface="Arial"/>
                <a:ea typeface="Arial"/>
                <a:cs typeface="Arial"/>
                <a:sym typeface="Arial"/>
              </a:rPr>
              <a:t>A</a:t>
            </a:r>
            <a:endParaRPr b="0" i="0" sz="11500" u="none" cap="none" strike="noStrike">
              <a:solidFill>
                <a:srgbClr val="00B05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6"/>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Activity #1 (10 minutes)</a:t>
            </a:r>
            <a:endParaRPr b="1" i="0" sz="3600" u="none" cap="none" strike="noStrike">
              <a:solidFill>
                <a:schemeClr val="dk1"/>
              </a:solidFill>
              <a:latin typeface="Arial"/>
              <a:ea typeface="Arial"/>
              <a:cs typeface="Arial"/>
              <a:sym typeface="Arial"/>
            </a:endParaRPr>
          </a:p>
        </p:txBody>
      </p:sp>
      <p:sp>
        <p:nvSpPr>
          <p:cNvPr id="162" name="Google Shape;162;p26"/>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lang="en-CA"/>
              <a:t>Let’s practice, agents-in-training!</a:t>
            </a:r>
            <a:endParaRPr/>
          </a:p>
          <a:p>
            <a:pPr indent="0" lvl="0" marL="0" marR="0" rtl="0" algn="l">
              <a:lnSpc>
                <a:spcPct val="100000"/>
              </a:lnSpc>
              <a:spcBef>
                <a:spcPts val="0"/>
              </a:spcBef>
              <a:spcAft>
                <a:spcPts val="0"/>
              </a:spcAft>
              <a:buNone/>
            </a:pPr>
            <a:r>
              <a:t/>
            </a:r>
            <a:endParaRPr/>
          </a:p>
          <a:p>
            <a:pPr indent="-457200" lvl="0" marL="457200" marR="0" rtl="0" algn="l">
              <a:lnSpc>
                <a:spcPct val="100000"/>
              </a:lnSpc>
              <a:spcBef>
                <a:spcPts val="0"/>
              </a:spcBef>
              <a:spcAft>
                <a:spcPts val="0"/>
              </a:spcAft>
              <a:buClr>
                <a:schemeClr val="dk1"/>
              </a:buClr>
              <a:buSzPts val="3000"/>
              <a:buFont typeface="Arial"/>
              <a:buChar char="•"/>
            </a:pPr>
            <a:r>
              <a:rPr lang="en-CA"/>
              <a:t>Pick a number, encrypt a message, then swap and decrypt another group’s message</a:t>
            </a:r>
            <a:endParaRPr/>
          </a:p>
          <a:p>
            <a:pPr indent="0" lvl="0" marL="0" marR="0" rtl="0" algn="l">
              <a:lnSpc>
                <a:spcPct val="100000"/>
              </a:lnSpc>
              <a:spcBef>
                <a:spcPts val="0"/>
              </a:spcBef>
              <a:spcAft>
                <a:spcPts val="0"/>
              </a:spcAft>
              <a:buNone/>
            </a:pPr>
            <a:r>
              <a:t/>
            </a:r>
            <a:endParaRPr/>
          </a:p>
          <a:p>
            <a:pPr indent="-457200" lvl="0" marL="457200" marR="0" rtl="0" algn="l">
              <a:lnSpc>
                <a:spcPct val="100000"/>
              </a:lnSpc>
              <a:spcBef>
                <a:spcPts val="0"/>
              </a:spcBef>
              <a:spcAft>
                <a:spcPts val="0"/>
              </a:spcAft>
              <a:buClr>
                <a:schemeClr val="dk1"/>
              </a:buClr>
              <a:buSzPts val="3000"/>
              <a:buFont typeface="Arial"/>
              <a:buChar char="•"/>
            </a:pPr>
            <a:r>
              <a:rPr lang="en-CA"/>
              <a:t>Then, decrypt the very special message your handlers have left for you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p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CA"/>
              <a:t>Welcome, future agents!</a:t>
            </a:r>
            <a:endParaRPr/>
          </a:p>
        </p:txBody>
      </p:sp>
      <p:sp>
        <p:nvSpPr>
          <p:cNvPr id="35" name="Google Shape;35;p9"/>
          <p:cNvSpPr txBox="1"/>
          <p:nvPr>
            <p:ph idx="1" type="body"/>
          </p:nvPr>
        </p:nvSpPr>
        <p:spPr>
          <a:xfrm>
            <a:off x="3761925" y="1200150"/>
            <a:ext cx="4924800" cy="3725700"/>
          </a:xfrm>
          <a:prstGeom prst="rect">
            <a:avLst/>
          </a:prstGeom>
        </p:spPr>
        <p:txBody>
          <a:bodyPr anchorCtr="0" anchor="t" bIns="91425" lIns="91425" spcFirstLastPara="1" rIns="91425" wrap="square" tIns="91425">
            <a:noAutofit/>
          </a:bodyPr>
          <a:lstStyle/>
          <a:p>
            <a:pPr indent="-419100" lvl="0" marL="457200" rtl="0" algn="l">
              <a:spcBef>
                <a:spcPts val="0"/>
              </a:spcBef>
              <a:spcAft>
                <a:spcPts val="0"/>
              </a:spcAft>
              <a:buSzPts val="3000"/>
              <a:buChar char="●"/>
            </a:pPr>
            <a:r>
              <a:rPr lang="en-CA"/>
              <a:t>Let’s learn to secure secrets from snooping somebodies with cybersecurity!</a:t>
            </a:r>
            <a:endParaRPr/>
          </a:p>
        </p:txBody>
      </p:sp>
      <p:pic>
        <p:nvPicPr>
          <p:cNvPr id="36" name="Google Shape;36;p9"/>
          <p:cNvPicPr preferRelativeResize="0"/>
          <p:nvPr/>
        </p:nvPicPr>
        <p:blipFill>
          <a:blip r:embed="rId3">
            <a:alphaModFix/>
          </a:blip>
          <a:stretch>
            <a:fillRect/>
          </a:stretch>
        </p:blipFill>
        <p:spPr>
          <a:xfrm>
            <a:off x="0" y="1063369"/>
            <a:ext cx="3761925" cy="2821453"/>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7"/>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Pigpen Cipher</a:t>
            </a:r>
            <a:endParaRPr b="1" i="0" sz="3600" u="none" cap="none" strike="noStrike">
              <a:solidFill>
                <a:schemeClr val="dk1"/>
              </a:solidFill>
              <a:latin typeface="Arial"/>
              <a:ea typeface="Arial"/>
              <a:cs typeface="Arial"/>
              <a:sym typeface="Arial"/>
            </a:endParaRPr>
          </a:p>
        </p:txBody>
      </p:sp>
      <p:sp>
        <p:nvSpPr>
          <p:cNvPr id="168" name="Google Shape;168;p27"/>
          <p:cNvSpPr txBox="1"/>
          <p:nvPr>
            <p:ph idx="1" type="body"/>
          </p:nvPr>
        </p:nvSpPr>
        <p:spPr>
          <a:xfrm>
            <a:off x="457199" y="1200151"/>
            <a:ext cx="7740869" cy="2189435"/>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Geometric substitution cipher</a:t>
            </a:r>
            <a:endParaRPr/>
          </a:p>
          <a:p>
            <a:pPr indent="-266700" lvl="0" marL="457200" marR="0" rtl="0" algn="l">
              <a:lnSpc>
                <a:spcPct val="100000"/>
              </a:lnSpc>
              <a:spcBef>
                <a:spcPts val="0"/>
              </a:spcBef>
              <a:spcAft>
                <a:spcPts val="0"/>
              </a:spcAft>
              <a:buClr>
                <a:schemeClr val="dk1"/>
              </a:buClr>
              <a:buSzPts val="3000"/>
              <a:buFont typeface="Arial"/>
              <a:buNone/>
            </a:pPr>
            <a:r>
              <a:t/>
            </a:r>
            <a:endParaRPr b="0" i="0" sz="30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Exchanges letters for symbols which are fragments of a grid</a:t>
            </a:r>
            <a:endParaRPr b="0" i="0" sz="3000" u="none" cap="none" strike="noStrike">
              <a:solidFill>
                <a:schemeClr val="dk1"/>
              </a:solidFill>
              <a:latin typeface="Arial"/>
              <a:ea typeface="Arial"/>
              <a:cs typeface="Arial"/>
              <a:sym typeface="Arial"/>
            </a:endParaRPr>
          </a:p>
        </p:txBody>
      </p:sp>
      <p:pic>
        <p:nvPicPr>
          <p:cNvPr id="169" name="Google Shape;169;p27"/>
          <p:cNvPicPr preferRelativeResize="0"/>
          <p:nvPr/>
        </p:nvPicPr>
        <p:blipFill rotWithShape="1">
          <a:blip r:embed="rId3">
            <a:alphaModFix/>
          </a:blip>
          <a:srcRect b="0" l="0" r="0" t="0"/>
          <a:stretch/>
        </p:blipFill>
        <p:spPr>
          <a:xfrm>
            <a:off x="4572000" y="2827511"/>
            <a:ext cx="4027245" cy="158312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8"/>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Pigpen Cipher Grid</a:t>
            </a:r>
            <a:endParaRPr b="1" i="0" sz="3600" u="none" cap="none" strike="noStrike">
              <a:solidFill>
                <a:schemeClr val="dk1"/>
              </a:solidFill>
              <a:latin typeface="Arial"/>
              <a:ea typeface="Arial"/>
              <a:cs typeface="Arial"/>
              <a:sym typeface="Arial"/>
            </a:endParaRPr>
          </a:p>
        </p:txBody>
      </p:sp>
      <p:pic>
        <p:nvPicPr>
          <p:cNvPr id="175" name="Google Shape;175;p28"/>
          <p:cNvPicPr preferRelativeResize="0"/>
          <p:nvPr/>
        </p:nvPicPr>
        <p:blipFill rotWithShape="1">
          <a:blip r:embed="rId3">
            <a:alphaModFix/>
          </a:blip>
          <a:srcRect b="0" l="0" r="0" t="0"/>
          <a:stretch/>
        </p:blipFill>
        <p:spPr>
          <a:xfrm>
            <a:off x="2466555" y="3862708"/>
            <a:ext cx="4210890" cy="649727"/>
          </a:xfrm>
          <a:prstGeom prst="rect">
            <a:avLst/>
          </a:prstGeom>
          <a:noFill/>
          <a:ln>
            <a:noFill/>
          </a:ln>
        </p:spPr>
      </p:pic>
      <p:pic>
        <p:nvPicPr>
          <p:cNvPr id="176" name="Google Shape;176;p28"/>
          <p:cNvPicPr preferRelativeResize="0"/>
          <p:nvPr/>
        </p:nvPicPr>
        <p:blipFill rotWithShape="1">
          <a:blip r:embed="rId4">
            <a:alphaModFix/>
          </a:blip>
          <a:srcRect b="50401" l="2045" r="52972" t="0"/>
          <a:stretch/>
        </p:blipFill>
        <p:spPr>
          <a:xfrm>
            <a:off x="80191" y="1106260"/>
            <a:ext cx="2313710" cy="2551077"/>
          </a:xfrm>
          <a:prstGeom prst="rect">
            <a:avLst/>
          </a:prstGeom>
          <a:noFill/>
          <a:ln>
            <a:noFill/>
          </a:ln>
        </p:spPr>
      </p:pic>
      <p:pic>
        <p:nvPicPr>
          <p:cNvPr id="177" name="Google Shape;177;p28"/>
          <p:cNvPicPr preferRelativeResize="0"/>
          <p:nvPr/>
        </p:nvPicPr>
        <p:blipFill rotWithShape="1">
          <a:blip r:embed="rId4">
            <a:alphaModFix/>
          </a:blip>
          <a:srcRect b="0" l="0" r="51686" t="52255"/>
          <a:stretch/>
        </p:blipFill>
        <p:spPr>
          <a:xfrm>
            <a:off x="4496694" y="1124781"/>
            <a:ext cx="2485016" cy="2455718"/>
          </a:xfrm>
          <a:prstGeom prst="rect">
            <a:avLst/>
          </a:prstGeom>
          <a:noFill/>
          <a:ln>
            <a:noFill/>
          </a:ln>
        </p:spPr>
      </p:pic>
      <p:pic>
        <p:nvPicPr>
          <p:cNvPr id="178" name="Google Shape;178;p28"/>
          <p:cNvPicPr preferRelativeResize="0"/>
          <p:nvPr/>
        </p:nvPicPr>
        <p:blipFill rotWithShape="1">
          <a:blip r:embed="rId4">
            <a:alphaModFix/>
          </a:blip>
          <a:srcRect b="51547" l="52189" r="2828" t="-1145"/>
          <a:stretch/>
        </p:blipFill>
        <p:spPr>
          <a:xfrm>
            <a:off x="2236774" y="1047943"/>
            <a:ext cx="2313710" cy="2551077"/>
          </a:xfrm>
          <a:prstGeom prst="rect">
            <a:avLst/>
          </a:prstGeom>
          <a:noFill/>
          <a:ln>
            <a:noFill/>
          </a:ln>
        </p:spPr>
      </p:pic>
      <p:pic>
        <p:nvPicPr>
          <p:cNvPr id="179" name="Google Shape;179;p28"/>
          <p:cNvPicPr preferRelativeResize="0"/>
          <p:nvPr/>
        </p:nvPicPr>
        <p:blipFill rotWithShape="1">
          <a:blip r:embed="rId4">
            <a:alphaModFix/>
          </a:blip>
          <a:srcRect b="0" l="53542" r="0" t="52255"/>
          <a:stretch/>
        </p:blipFill>
        <p:spPr>
          <a:xfrm>
            <a:off x="6759510" y="1132544"/>
            <a:ext cx="2389542" cy="2455718"/>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9"/>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Activity #2  (5 minutes)</a:t>
            </a:r>
            <a:endParaRPr b="1" i="0" sz="3600" u="none" cap="none" strike="noStrike">
              <a:solidFill>
                <a:schemeClr val="dk1"/>
              </a:solidFill>
              <a:latin typeface="Arial"/>
              <a:ea typeface="Arial"/>
              <a:cs typeface="Arial"/>
              <a:sym typeface="Arial"/>
            </a:endParaRPr>
          </a:p>
        </p:txBody>
      </p:sp>
      <p:pic>
        <p:nvPicPr>
          <p:cNvPr id="185" name="Google Shape;185;p29"/>
          <p:cNvPicPr preferRelativeResize="0"/>
          <p:nvPr/>
        </p:nvPicPr>
        <p:blipFill rotWithShape="1">
          <a:blip r:embed="rId3">
            <a:alphaModFix/>
          </a:blip>
          <a:srcRect b="50401" l="2045" r="52972" t="0"/>
          <a:stretch/>
        </p:blipFill>
        <p:spPr>
          <a:xfrm>
            <a:off x="80191" y="1106260"/>
            <a:ext cx="2313710" cy="2551077"/>
          </a:xfrm>
          <a:prstGeom prst="rect">
            <a:avLst/>
          </a:prstGeom>
          <a:noFill/>
          <a:ln>
            <a:noFill/>
          </a:ln>
        </p:spPr>
      </p:pic>
      <p:pic>
        <p:nvPicPr>
          <p:cNvPr id="186" name="Google Shape;186;p29"/>
          <p:cNvPicPr preferRelativeResize="0"/>
          <p:nvPr/>
        </p:nvPicPr>
        <p:blipFill rotWithShape="1">
          <a:blip r:embed="rId3">
            <a:alphaModFix/>
          </a:blip>
          <a:srcRect b="0" l="0" r="51686" t="52255"/>
          <a:stretch/>
        </p:blipFill>
        <p:spPr>
          <a:xfrm>
            <a:off x="4496694" y="1124781"/>
            <a:ext cx="2485016" cy="2455718"/>
          </a:xfrm>
          <a:prstGeom prst="rect">
            <a:avLst/>
          </a:prstGeom>
          <a:noFill/>
          <a:ln>
            <a:noFill/>
          </a:ln>
        </p:spPr>
      </p:pic>
      <p:pic>
        <p:nvPicPr>
          <p:cNvPr id="187" name="Google Shape;187;p29"/>
          <p:cNvPicPr preferRelativeResize="0"/>
          <p:nvPr/>
        </p:nvPicPr>
        <p:blipFill rotWithShape="1">
          <a:blip r:embed="rId3">
            <a:alphaModFix/>
          </a:blip>
          <a:srcRect b="51547" l="52189" r="2828" t="-1145"/>
          <a:stretch/>
        </p:blipFill>
        <p:spPr>
          <a:xfrm>
            <a:off x="2236774" y="1047943"/>
            <a:ext cx="2313710" cy="2551077"/>
          </a:xfrm>
          <a:prstGeom prst="rect">
            <a:avLst/>
          </a:prstGeom>
          <a:noFill/>
          <a:ln>
            <a:noFill/>
          </a:ln>
        </p:spPr>
      </p:pic>
      <p:pic>
        <p:nvPicPr>
          <p:cNvPr id="188" name="Google Shape;188;p29"/>
          <p:cNvPicPr preferRelativeResize="0"/>
          <p:nvPr/>
        </p:nvPicPr>
        <p:blipFill rotWithShape="1">
          <a:blip r:embed="rId3">
            <a:alphaModFix/>
          </a:blip>
          <a:srcRect b="0" l="53542" r="0" t="52255"/>
          <a:stretch/>
        </p:blipFill>
        <p:spPr>
          <a:xfrm>
            <a:off x="6759510" y="1132544"/>
            <a:ext cx="2389542" cy="2455718"/>
          </a:xfrm>
          <a:prstGeom prst="rect">
            <a:avLst/>
          </a:prstGeom>
          <a:noFill/>
          <a:ln>
            <a:noFill/>
          </a:ln>
        </p:spPr>
      </p:pic>
      <p:sp>
        <p:nvSpPr>
          <p:cNvPr id="189" name="Google Shape;189;p29"/>
          <p:cNvSpPr txBox="1"/>
          <p:nvPr>
            <p:ph idx="1" type="body"/>
          </p:nvPr>
        </p:nvSpPr>
        <p:spPr>
          <a:xfrm>
            <a:off x="538800" y="3422375"/>
            <a:ext cx="80664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lang="en-CA"/>
              <a:t>Use pigpen to encrypt your name and a secret message!</a:t>
            </a:r>
            <a:endParaRPr b="0" i="0" sz="3000" u="none" cap="none" strike="noStrike">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0"/>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Problem:</a:t>
            </a:r>
            <a:endParaRPr b="1" i="0" sz="3600" u="none" cap="none" strike="noStrike">
              <a:solidFill>
                <a:schemeClr val="dk1"/>
              </a:solidFill>
              <a:latin typeface="Arial"/>
              <a:ea typeface="Arial"/>
              <a:cs typeface="Arial"/>
              <a:sym typeface="Arial"/>
            </a:endParaRPr>
          </a:p>
        </p:txBody>
      </p:sp>
      <p:sp>
        <p:nvSpPr>
          <p:cNvPr id="195" name="Google Shape;195;p30"/>
          <p:cNvSpPr txBox="1"/>
          <p:nvPr>
            <p:ph idx="1" type="body"/>
          </p:nvPr>
        </p:nvSpPr>
        <p:spPr>
          <a:xfrm>
            <a:off x="457200" y="1200150"/>
            <a:ext cx="8229600" cy="163986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3000" u="none" cap="none" strike="noStrike">
                <a:solidFill>
                  <a:schemeClr val="dk1"/>
                </a:solidFill>
                <a:latin typeface="Arial"/>
                <a:ea typeface="Arial"/>
                <a:cs typeface="Arial"/>
                <a:sym typeface="Arial"/>
              </a:rPr>
              <a:t>How can I get a secret message across the room without anyone else being able to intercept it?</a:t>
            </a:r>
            <a:endParaRPr b="0" i="0" sz="3000" u="none" cap="none" strike="noStrike">
              <a:solidFill>
                <a:schemeClr val="dk1"/>
              </a:solidFill>
              <a:latin typeface="Arial"/>
              <a:ea typeface="Arial"/>
              <a:cs typeface="Arial"/>
              <a:sym typeface="Arial"/>
            </a:endParaRPr>
          </a:p>
        </p:txBody>
      </p:sp>
      <p:pic>
        <p:nvPicPr>
          <p:cNvPr id="196" name="Google Shape;196;p30"/>
          <p:cNvPicPr preferRelativeResize="0"/>
          <p:nvPr/>
        </p:nvPicPr>
        <p:blipFill rotWithShape="1">
          <a:blip r:embed="rId3">
            <a:alphaModFix/>
          </a:blip>
          <a:srcRect b="0" l="0" r="0" t="0"/>
          <a:stretch/>
        </p:blipFill>
        <p:spPr>
          <a:xfrm>
            <a:off x="3476662" y="2350248"/>
            <a:ext cx="3494293" cy="2150334"/>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1"/>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Public key encryption</a:t>
            </a:r>
            <a:endParaRPr b="1" i="0" sz="3600" u="none" cap="none" strike="noStrike">
              <a:solidFill>
                <a:schemeClr val="dk1"/>
              </a:solidFill>
              <a:latin typeface="Arial"/>
              <a:ea typeface="Arial"/>
              <a:cs typeface="Arial"/>
              <a:sym typeface="Arial"/>
            </a:endParaRPr>
          </a:p>
        </p:txBody>
      </p:sp>
      <p:sp>
        <p:nvSpPr>
          <p:cNvPr id="202" name="Google Shape;202;p31"/>
          <p:cNvSpPr txBox="1"/>
          <p:nvPr>
            <p:ph idx="1" type="body"/>
          </p:nvPr>
        </p:nvSpPr>
        <p:spPr>
          <a:xfrm>
            <a:off x="457200" y="1200150"/>
            <a:ext cx="4222376" cy="372567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3000" u="none" cap="none" strike="noStrike">
                <a:solidFill>
                  <a:schemeClr val="dk1"/>
                </a:solidFill>
                <a:latin typeface="Arial"/>
                <a:ea typeface="Arial"/>
                <a:cs typeface="Arial"/>
                <a:sym typeface="Arial"/>
              </a:rPr>
              <a:t>Using public information, a sender can lock up their message so it can only be privately unlocked by the intended recipient</a:t>
            </a:r>
            <a:endParaRPr b="0" i="0" sz="3000" u="none" cap="none" strike="noStrike">
              <a:solidFill>
                <a:schemeClr val="dk1"/>
              </a:solidFill>
              <a:latin typeface="Arial"/>
              <a:ea typeface="Arial"/>
              <a:cs typeface="Arial"/>
              <a:sym typeface="Arial"/>
            </a:endParaRPr>
          </a:p>
        </p:txBody>
      </p:sp>
      <p:pic>
        <p:nvPicPr>
          <p:cNvPr id="203" name="Google Shape;203;p31"/>
          <p:cNvPicPr preferRelativeResize="0"/>
          <p:nvPr/>
        </p:nvPicPr>
        <p:blipFill rotWithShape="1">
          <a:blip r:embed="rId3">
            <a:alphaModFix/>
          </a:blip>
          <a:srcRect b="0" l="0" r="0" t="0"/>
          <a:stretch/>
        </p:blipFill>
        <p:spPr>
          <a:xfrm>
            <a:off x="4679576" y="1436817"/>
            <a:ext cx="4174117" cy="2683361"/>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2"/>
          <p:cNvSpPr txBox="1"/>
          <p:nvPr>
            <p:ph type="title"/>
          </p:nvPr>
        </p:nvSpPr>
        <p:spPr>
          <a:xfrm>
            <a:off x="457200" y="205978"/>
            <a:ext cx="2113878"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Example</a:t>
            </a:r>
            <a:endParaRPr b="1" i="0" sz="3600" u="none" cap="none" strike="noStrike">
              <a:solidFill>
                <a:schemeClr val="dk1"/>
              </a:solidFill>
              <a:latin typeface="Arial"/>
              <a:ea typeface="Arial"/>
              <a:cs typeface="Arial"/>
              <a:sym typeface="Arial"/>
            </a:endParaRPr>
          </a:p>
        </p:txBody>
      </p:sp>
      <p:sp>
        <p:nvSpPr>
          <p:cNvPr id="209" name="Google Shape;209;p32"/>
          <p:cNvSpPr txBox="1"/>
          <p:nvPr>
            <p:ph idx="1" type="body"/>
          </p:nvPr>
        </p:nvSpPr>
        <p:spPr>
          <a:xfrm>
            <a:off x="336173" y="1077899"/>
            <a:ext cx="4233134" cy="328578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2800" u="none" cap="none" strike="noStrike">
                <a:solidFill>
                  <a:schemeClr val="dk1"/>
                </a:solidFill>
                <a:latin typeface="Arial"/>
                <a:ea typeface="Arial"/>
                <a:cs typeface="Arial"/>
                <a:sym typeface="Arial"/>
              </a:rPr>
              <a:t>I send my unlocked padlocks </a:t>
            </a:r>
            <a:r>
              <a:rPr b="0" i="0" lang="en-CA" sz="2800" u="none" cap="none" strike="noStrike">
                <a:solidFill>
                  <a:srgbClr val="FF0000"/>
                </a:solidFill>
                <a:latin typeface="Arial"/>
                <a:ea typeface="Arial"/>
                <a:cs typeface="Arial"/>
                <a:sym typeface="Arial"/>
              </a:rPr>
              <a:t>(public keys)</a:t>
            </a:r>
            <a:r>
              <a:rPr b="0" i="0" lang="en-CA" sz="2800" u="none" cap="none" strike="noStrike">
                <a:solidFill>
                  <a:schemeClr val="dk1"/>
                </a:solidFill>
                <a:latin typeface="Arial"/>
                <a:ea typeface="Arial"/>
                <a:cs typeface="Arial"/>
                <a:sym typeface="Arial"/>
              </a:rPr>
              <a:t> to my friends who want to communicate with me. </a:t>
            </a:r>
            <a:endParaRPr/>
          </a:p>
          <a:p>
            <a:pPr indent="0" lvl="0" marL="0" marR="0" rtl="0" algn="l">
              <a:lnSpc>
                <a:spcPct val="100000"/>
              </a:lnSpc>
              <a:spcBef>
                <a:spcPts val="0"/>
              </a:spcBef>
              <a:spcAft>
                <a:spcPts val="0"/>
              </a:spcAft>
              <a:buClr>
                <a:schemeClr val="dk1"/>
              </a:buClr>
              <a:buFont typeface="Arial"/>
              <a:buNone/>
            </a:pPr>
            <a:r>
              <a:rPr b="0" i="0" lang="en-CA" sz="2800" u="none" cap="none" strike="noStrike">
                <a:solidFill>
                  <a:schemeClr val="dk1"/>
                </a:solidFill>
                <a:latin typeface="Arial"/>
                <a:ea typeface="Arial"/>
                <a:cs typeface="Arial"/>
                <a:sym typeface="Arial"/>
              </a:rPr>
              <a:t>I keep the key!</a:t>
            </a:r>
            <a:endParaRPr b="0" i="0" sz="2800" u="none" cap="none" strike="noStrike">
              <a:solidFill>
                <a:schemeClr val="dk1"/>
              </a:solidFill>
              <a:latin typeface="Arial"/>
              <a:ea typeface="Arial"/>
              <a:cs typeface="Arial"/>
              <a:sym typeface="Arial"/>
            </a:endParaRPr>
          </a:p>
        </p:txBody>
      </p:sp>
      <p:pic>
        <p:nvPicPr>
          <p:cNvPr id="210" name="Google Shape;210;p32"/>
          <p:cNvPicPr preferRelativeResize="0"/>
          <p:nvPr/>
        </p:nvPicPr>
        <p:blipFill rotWithShape="1">
          <a:blip r:embed="rId3">
            <a:alphaModFix/>
          </a:blip>
          <a:srcRect b="0" l="0" r="0" t="0"/>
          <a:stretch/>
        </p:blipFill>
        <p:spPr>
          <a:xfrm>
            <a:off x="4320021" y="1550101"/>
            <a:ext cx="4174117" cy="2683361"/>
          </a:xfrm>
          <a:prstGeom prst="rect">
            <a:avLst/>
          </a:prstGeom>
          <a:noFill/>
          <a:ln>
            <a:noFill/>
          </a:ln>
        </p:spPr>
      </p:pic>
      <p:pic>
        <p:nvPicPr>
          <p:cNvPr id="211" name="Google Shape;211;p32"/>
          <p:cNvPicPr preferRelativeResize="0"/>
          <p:nvPr/>
        </p:nvPicPr>
        <p:blipFill rotWithShape="1">
          <a:blip r:embed="rId4">
            <a:alphaModFix/>
          </a:blip>
          <a:srcRect b="0" l="0" r="0" t="0"/>
          <a:stretch/>
        </p:blipFill>
        <p:spPr>
          <a:xfrm>
            <a:off x="6867414" y="3893721"/>
            <a:ext cx="1021080" cy="679482"/>
          </a:xfrm>
          <a:prstGeom prst="rect">
            <a:avLst/>
          </a:prstGeom>
          <a:noFill/>
          <a:ln>
            <a:noFill/>
          </a:ln>
        </p:spPr>
      </p:pic>
      <p:pic>
        <p:nvPicPr>
          <p:cNvPr id="212" name="Google Shape;212;p32"/>
          <p:cNvPicPr preferRelativeResize="0"/>
          <p:nvPr/>
        </p:nvPicPr>
        <p:blipFill rotWithShape="1">
          <a:blip r:embed="rId5">
            <a:alphaModFix/>
          </a:blip>
          <a:srcRect b="0" l="0" r="0" t="0"/>
          <a:stretch/>
        </p:blipFill>
        <p:spPr>
          <a:xfrm>
            <a:off x="5627146" y="737191"/>
            <a:ext cx="1053352" cy="788997"/>
          </a:xfrm>
          <a:prstGeom prst="rect">
            <a:avLst/>
          </a:prstGeom>
          <a:noFill/>
          <a:ln>
            <a:noFill/>
          </a:ln>
        </p:spPr>
      </p:pic>
      <p:cxnSp>
        <p:nvCxnSpPr>
          <p:cNvPr id="213" name="Google Shape;213;p32"/>
          <p:cNvCxnSpPr/>
          <p:nvPr/>
        </p:nvCxnSpPr>
        <p:spPr>
          <a:xfrm flipH="1">
            <a:off x="6466692" y="601530"/>
            <a:ext cx="801445" cy="510741"/>
          </a:xfrm>
          <a:prstGeom prst="straightConnector1">
            <a:avLst/>
          </a:prstGeom>
          <a:noFill/>
          <a:ln cap="flat" cmpd="sng" w="76200">
            <a:solidFill>
              <a:srgbClr val="FF0000"/>
            </a:solidFill>
            <a:prstDash val="solid"/>
            <a:round/>
            <a:headEnd len="sm" w="sm" type="none"/>
            <a:tailEnd len="med" w="med" type="triangle"/>
          </a:ln>
        </p:spPr>
      </p:cxnSp>
      <p:pic>
        <p:nvPicPr>
          <p:cNvPr id="214" name="Google Shape;214;p32"/>
          <p:cNvPicPr preferRelativeResize="0"/>
          <p:nvPr/>
        </p:nvPicPr>
        <p:blipFill rotWithShape="1">
          <a:blip r:embed="rId6">
            <a:alphaModFix/>
          </a:blip>
          <a:srcRect b="0" l="0" r="0" t="0"/>
          <a:stretch/>
        </p:blipFill>
        <p:spPr>
          <a:xfrm>
            <a:off x="8065239" y="1915775"/>
            <a:ext cx="857797" cy="64251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3"/>
          <p:cNvSpPr txBox="1"/>
          <p:nvPr>
            <p:ph type="title"/>
          </p:nvPr>
        </p:nvSpPr>
        <p:spPr>
          <a:xfrm>
            <a:off x="457200" y="205978"/>
            <a:ext cx="2113878"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Example</a:t>
            </a:r>
            <a:endParaRPr b="1" i="0" sz="3600" u="none" cap="none" strike="noStrike">
              <a:solidFill>
                <a:schemeClr val="dk1"/>
              </a:solidFill>
              <a:latin typeface="Arial"/>
              <a:ea typeface="Arial"/>
              <a:cs typeface="Arial"/>
              <a:sym typeface="Arial"/>
            </a:endParaRPr>
          </a:p>
        </p:txBody>
      </p:sp>
      <p:sp>
        <p:nvSpPr>
          <p:cNvPr id="220" name="Google Shape;220;p33"/>
          <p:cNvSpPr txBox="1"/>
          <p:nvPr>
            <p:ph idx="1" type="body"/>
          </p:nvPr>
        </p:nvSpPr>
        <p:spPr>
          <a:xfrm>
            <a:off x="454511" y="1077899"/>
            <a:ext cx="4233134" cy="328578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2800" u="none" cap="none" strike="noStrike">
                <a:solidFill>
                  <a:schemeClr val="dk1"/>
                </a:solidFill>
                <a:latin typeface="Arial"/>
                <a:ea typeface="Arial"/>
                <a:cs typeface="Arial"/>
                <a:sym typeface="Arial"/>
              </a:rPr>
              <a:t>My friends lock </a:t>
            </a:r>
            <a:r>
              <a:rPr b="0" i="0" lang="en-CA" sz="2800" u="none" cap="none" strike="noStrike">
                <a:solidFill>
                  <a:srgbClr val="FF0000"/>
                </a:solidFill>
                <a:latin typeface="Arial"/>
                <a:ea typeface="Arial"/>
                <a:cs typeface="Arial"/>
                <a:sym typeface="Arial"/>
              </a:rPr>
              <a:t>(encrypt)</a:t>
            </a:r>
            <a:r>
              <a:rPr b="0" i="0" lang="en-CA" sz="2800" u="none" cap="none" strike="noStrike">
                <a:solidFill>
                  <a:schemeClr val="dk1"/>
                </a:solidFill>
                <a:latin typeface="Arial"/>
                <a:ea typeface="Arial"/>
                <a:cs typeface="Arial"/>
                <a:sym typeface="Arial"/>
              </a:rPr>
              <a:t> messages using my padlock, and send them back to me</a:t>
            </a:r>
            <a:endParaRPr b="0" i="0" sz="2800" u="none" cap="none" strike="noStrike">
              <a:solidFill>
                <a:schemeClr val="dk1"/>
              </a:solidFill>
              <a:latin typeface="Arial"/>
              <a:ea typeface="Arial"/>
              <a:cs typeface="Arial"/>
              <a:sym typeface="Arial"/>
            </a:endParaRPr>
          </a:p>
        </p:txBody>
      </p:sp>
      <p:pic>
        <p:nvPicPr>
          <p:cNvPr id="221" name="Google Shape;221;p33"/>
          <p:cNvPicPr preferRelativeResize="0"/>
          <p:nvPr/>
        </p:nvPicPr>
        <p:blipFill rotWithShape="1">
          <a:blip r:embed="rId3">
            <a:alphaModFix/>
          </a:blip>
          <a:srcRect b="0" l="0" r="0" t="0"/>
          <a:stretch/>
        </p:blipFill>
        <p:spPr>
          <a:xfrm>
            <a:off x="4320021" y="1550101"/>
            <a:ext cx="4174117" cy="2683361"/>
          </a:xfrm>
          <a:prstGeom prst="rect">
            <a:avLst/>
          </a:prstGeom>
          <a:noFill/>
          <a:ln>
            <a:noFill/>
          </a:ln>
        </p:spPr>
      </p:pic>
      <p:pic>
        <p:nvPicPr>
          <p:cNvPr id="222" name="Google Shape;222;p33"/>
          <p:cNvPicPr preferRelativeResize="0"/>
          <p:nvPr/>
        </p:nvPicPr>
        <p:blipFill rotWithShape="1">
          <a:blip r:embed="rId4">
            <a:alphaModFix/>
          </a:blip>
          <a:srcRect b="0" l="0" r="0" t="0"/>
          <a:stretch/>
        </p:blipFill>
        <p:spPr>
          <a:xfrm>
            <a:off x="6867414" y="3893721"/>
            <a:ext cx="1021080" cy="679482"/>
          </a:xfrm>
          <a:prstGeom prst="rect">
            <a:avLst/>
          </a:prstGeom>
          <a:noFill/>
          <a:ln>
            <a:noFill/>
          </a:ln>
        </p:spPr>
      </p:pic>
      <p:pic>
        <p:nvPicPr>
          <p:cNvPr id="223" name="Google Shape;223;p33"/>
          <p:cNvPicPr preferRelativeResize="0"/>
          <p:nvPr/>
        </p:nvPicPr>
        <p:blipFill rotWithShape="1">
          <a:blip r:embed="rId5">
            <a:alphaModFix/>
          </a:blip>
          <a:srcRect b="0" l="0" r="0" t="0"/>
          <a:stretch/>
        </p:blipFill>
        <p:spPr>
          <a:xfrm>
            <a:off x="5627146" y="737191"/>
            <a:ext cx="1053352" cy="788997"/>
          </a:xfrm>
          <a:prstGeom prst="rect">
            <a:avLst/>
          </a:prstGeom>
          <a:noFill/>
          <a:ln>
            <a:noFill/>
          </a:ln>
        </p:spPr>
      </p:pic>
      <p:cxnSp>
        <p:nvCxnSpPr>
          <p:cNvPr id="224" name="Google Shape;224;p33"/>
          <p:cNvCxnSpPr/>
          <p:nvPr/>
        </p:nvCxnSpPr>
        <p:spPr>
          <a:xfrm>
            <a:off x="8065239" y="1222581"/>
            <a:ext cx="277317" cy="655039"/>
          </a:xfrm>
          <a:prstGeom prst="straightConnector1">
            <a:avLst/>
          </a:prstGeom>
          <a:noFill/>
          <a:ln cap="flat" cmpd="sng" w="76200">
            <a:solidFill>
              <a:srgbClr val="FF0000"/>
            </a:solidFill>
            <a:prstDash val="solid"/>
            <a:round/>
            <a:headEnd len="sm" w="sm" type="none"/>
            <a:tailEnd len="med" w="med" type="triangle"/>
          </a:ln>
        </p:spPr>
      </p:cxnSp>
      <p:pic>
        <p:nvPicPr>
          <p:cNvPr id="225" name="Google Shape;225;p33"/>
          <p:cNvPicPr preferRelativeResize="0"/>
          <p:nvPr/>
        </p:nvPicPr>
        <p:blipFill rotWithShape="1">
          <a:blip r:embed="rId6">
            <a:alphaModFix/>
          </a:blip>
          <a:srcRect b="0" l="0" r="0" t="0"/>
          <a:stretch/>
        </p:blipFill>
        <p:spPr>
          <a:xfrm>
            <a:off x="8065239" y="1915775"/>
            <a:ext cx="857797" cy="642519"/>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34"/>
          <p:cNvSpPr txBox="1"/>
          <p:nvPr>
            <p:ph type="title"/>
          </p:nvPr>
        </p:nvSpPr>
        <p:spPr>
          <a:xfrm>
            <a:off x="457200" y="205978"/>
            <a:ext cx="2113878"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Example</a:t>
            </a:r>
            <a:endParaRPr b="1" i="0" sz="3600" u="none" cap="none" strike="noStrike">
              <a:solidFill>
                <a:schemeClr val="dk1"/>
              </a:solidFill>
              <a:latin typeface="Arial"/>
              <a:ea typeface="Arial"/>
              <a:cs typeface="Arial"/>
              <a:sym typeface="Arial"/>
            </a:endParaRPr>
          </a:p>
        </p:txBody>
      </p:sp>
      <p:sp>
        <p:nvSpPr>
          <p:cNvPr id="231" name="Google Shape;231;p34"/>
          <p:cNvSpPr txBox="1"/>
          <p:nvPr>
            <p:ph idx="1" type="body"/>
          </p:nvPr>
        </p:nvSpPr>
        <p:spPr>
          <a:xfrm>
            <a:off x="454510" y="1077899"/>
            <a:ext cx="4440219" cy="328578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2800" u="none" cap="none" strike="noStrike">
                <a:solidFill>
                  <a:schemeClr val="dk1"/>
                </a:solidFill>
                <a:latin typeface="Arial"/>
                <a:ea typeface="Arial"/>
                <a:cs typeface="Arial"/>
                <a:sym typeface="Arial"/>
              </a:rPr>
              <a:t>I open the padlock with my key </a:t>
            </a:r>
            <a:r>
              <a:rPr b="0" i="0" lang="en-CA" sz="2800" u="none" cap="none" strike="noStrike">
                <a:solidFill>
                  <a:srgbClr val="FF0000"/>
                </a:solidFill>
                <a:latin typeface="Arial"/>
                <a:ea typeface="Arial"/>
                <a:cs typeface="Arial"/>
                <a:sym typeface="Arial"/>
              </a:rPr>
              <a:t>(private key), </a:t>
            </a:r>
            <a:r>
              <a:rPr b="0" i="0" lang="en-CA" sz="2800" u="none" cap="none" strike="noStrike">
                <a:solidFill>
                  <a:schemeClr val="dk1"/>
                </a:solidFill>
                <a:latin typeface="Arial"/>
                <a:ea typeface="Arial"/>
                <a:cs typeface="Arial"/>
                <a:sym typeface="Arial"/>
              </a:rPr>
              <a:t>and </a:t>
            </a:r>
            <a:endParaRPr/>
          </a:p>
          <a:p>
            <a:pPr indent="0" lvl="0" marL="0" marR="0" rtl="0" algn="l">
              <a:lnSpc>
                <a:spcPct val="100000"/>
              </a:lnSpc>
              <a:spcBef>
                <a:spcPts val="0"/>
              </a:spcBef>
              <a:spcAft>
                <a:spcPts val="0"/>
              </a:spcAft>
              <a:buClr>
                <a:schemeClr val="dk1"/>
              </a:buClr>
              <a:buFont typeface="Arial"/>
              <a:buNone/>
            </a:pPr>
            <a:r>
              <a:rPr b="0" i="0" lang="en-CA" sz="2800" u="none" cap="none" strike="noStrike">
                <a:solidFill>
                  <a:schemeClr val="dk1"/>
                </a:solidFill>
                <a:latin typeface="Arial"/>
                <a:ea typeface="Arial"/>
                <a:cs typeface="Arial"/>
                <a:sym typeface="Arial"/>
              </a:rPr>
              <a:t>see the messages my</a:t>
            </a:r>
            <a:endParaRPr/>
          </a:p>
          <a:p>
            <a:pPr indent="0" lvl="0" marL="0" marR="0" rtl="0" algn="l">
              <a:lnSpc>
                <a:spcPct val="100000"/>
              </a:lnSpc>
              <a:spcBef>
                <a:spcPts val="0"/>
              </a:spcBef>
              <a:spcAft>
                <a:spcPts val="0"/>
              </a:spcAft>
              <a:buClr>
                <a:schemeClr val="dk1"/>
              </a:buClr>
              <a:buFont typeface="Arial"/>
              <a:buNone/>
            </a:pPr>
            <a:r>
              <a:rPr b="0" i="0" lang="en-CA" sz="2800" u="none" cap="none" strike="noStrike">
                <a:solidFill>
                  <a:schemeClr val="dk1"/>
                </a:solidFill>
                <a:latin typeface="Arial"/>
                <a:ea typeface="Arial"/>
                <a:cs typeface="Arial"/>
                <a:sym typeface="Arial"/>
              </a:rPr>
              <a:t>friends sent me</a:t>
            </a:r>
            <a:endParaRPr b="0" i="0" sz="2800" u="none" cap="none" strike="noStrike">
              <a:solidFill>
                <a:schemeClr val="dk1"/>
              </a:solidFill>
              <a:latin typeface="Arial"/>
              <a:ea typeface="Arial"/>
              <a:cs typeface="Arial"/>
              <a:sym typeface="Arial"/>
            </a:endParaRPr>
          </a:p>
        </p:txBody>
      </p:sp>
      <p:pic>
        <p:nvPicPr>
          <p:cNvPr id="232" name="Google Shape;232;p34"/>
          <p:cNvPicPr preferRelativeResize="0"/>
          <p:nvPr/>
        </p:nvPicPr>
        <p:blipFill rotWithShape="1">
          <a:blip r:embed="rId3">
            <a:alphaModFix/>
          </a:blip>
          <a:srcRect b="0" l="0" r="0" t="0"/>
          <a:stretch/>
        </p:blipFill>
        <p:spPr>
          <a:xfrm>
            <a:off x="4320021" y="1550101"/>
            <a:ext cx="4174117" cy="2683361"/>
          </a:xfrm>
          <a:prstGeom prst="rect">
            <a:avLst/>
          </a:prstGeom>
          <a:noFill/>
          <a:ln>
            <a:noFill/>
          </a:ln>
        </p:spPr>
      </p:pic>
      <p:pic>
        <p:nvPicPr>
          <p:cNvPr id="233" name="Google Shape;233;p34"/>
          <p:cNvPicPr preferRelativeResize="0"/>
          <p:nvPr/>
        </p:nvPicPr>
        <p:blipFill rotWithShape="1">
          <a:blip r:embed="rId4">
            <a:alphaModFix/>
          </a:blip>
          <a:srcRect b="0" l="0" r="0" t="0"/>
          <a:stretch/>
        </p:blipFill>
        <p:spPr>
          <a:xfrm>
            <a:off x="6867414" y="3893721"/>
            <a:ext cx="1021080" cy="679482"/>
          </a:xfrm>
          <a:prstGeom prst="rect">
            <a:avLst/>
          </a:prstGeom>
          <a:noFill/>
          <a:ln>
            <a:noFill/>
          </a:ln>
        </p:spPr>
      </p:pic>
      <p:pic>
        <p:nvPicPr>
          <p:cNvPr id="234" name="Google Shape;234;p34"/>
          <p:cNvPicPr preferRelativeResize="0"/>
          <p:nvPr/>
        </p:nvPicPr>
        <p:blipFill rotWithShape="1">
          <a:blip r:embed="rId5">
            <a:alphaModFix/>
          </a:blip>
          <a:srcRect b="0" l="0" r="0" t="0"/>
          <a:stretch/>
        </p:blipFill>
        <p:spPr>
          <a:xfrm>
            <a:off x="5627146" y="737191"/>
            <a:ext cx="1053352" cy="788997"/>
          </a:xfrm>
          <a:prstGeom prst="rect">
            <a:avLst/>
          </a:prstGeom>
          <a:noFill/>
          <a:ln>
            <a:noFill/>
          </a:ln>
        </p:spPr>
      </p:pic>
      <p:cxnSp>
        <p:nvCxnSpPr>
          <p:cNvPr id="235" name="Google Shape;235;p34"/>
          <p:cNvCxnSpPr/>
          <p:nvPr/>
        </p:nvCxnSpPr>
        <p:spPr>
          <a:xfrm flipH="1">
            <a:off x="7888494" y="3722146"/>
            <a:ext cx="605643" cy="481095"/>
          </a:xfrm>
          <a:prstGeom prst="straightConnector1">
            <a:avLst/>
          </a:prstGeom>
          <a:noFill/>
          <a:ln cap="flat" cmpd="sng" w="76200">
            <a:solidFill>
              <a:srgbClr val="FF0000"/>
            </a:solidFill>
            <a:prstDash val="solid"/>
            <a:round/>
            <a:headEnd len="sm" w="sm" type="none"/>
            <a:tailEnd len="med" w="med" type="triangle"/>
          </a:ln>
        </p:spPr>
      </p:cxnSp>
      <p:pic>
        <p:nvPicPr>
          <p:cNvPr id="236" name="Google Shape;236;p34"/>
          <p:cNvPicPr preferRelativeResize="0"/>
          <p:nvPr/>
        </p:nvPicPr>
        <p:blipFill rotWithShape="1">
          <a:blip r:embed="rId6">
            <a:alphaModFix/>
          </a:blip>
          <a:srcRect b="0" l="0" r="0" t="0"/>
          <a:stretch/>
        </p:blipFill>
        <p:spPr>
          <a:xfrm>
            <a:off x="8065239" y="1915775"/>
            <a:ext cx="857797" cy="642519"/>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5"/>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Activity #3  (30 minutes)</a:t>
            </a:r>
            <a:endParaRPr b="1" i="0" sz="3600" u="none" cap="none" strike="noStrike">
              <a:solidFill>
                <a:schemeClr val="dk1"/>
              </a:solidFill>
              <a:latin typeface="Arial"/>
              <a:ea typeface="Arial"/>
              <a:cs typeface="Arial"/>
              <a:sym typeface="Arial"/>
            </a:endParaRPr>
          </a:p>
        </p:txBody>
      </p:sp>
      <p:sp>
        <p:nvSpPr>
          <p:cNvPr id="242" name="Google Shape;242;p35"/>
          <p:cNvSpPr txBox="1"/>
          <p:nvPr>
            <p:ph idx="1" type="body"/>
          </p:nvPr>
        </p:nvSpPr>
        <p:spPr>
          <a:xfrm>
            <a:off x="457200" y="1200150"/>
            <a:ext cx="8229600" cy="33606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lang="en-CA"/>
              <a:t>Prove you can communicate “in the field”!</a:t>
            </a:r>
            <a:endParaRPr/>
          </a:p>
          <a:p>
            <a:pPr indent="-457200" lvl="0" marL="457200" marR="0" rtl="0" algn="l">
              <a:lnSpc>
                <a:spcPct val="100000"/>
              </a:lnSpc>
              <a:spcBef>
                <a:spcPts val="0"/>
              </a:spcBef>
              <a:spcAft>
                <a:spcPts val="0"/>
              </a:spcAft>
              <a:buClr>
                <a:schemeClr val="dk1"/>
              </a:buClr>
              <a:buSzPts val="3000"/>
              <a:buFont typeface="Arial"/>
              <a:buChar char="•"/>
            </a:pPr>
            <a:r>
              <a:rPr lang="en-CA"/>
              <a:t>You’ll send each other messages containing 1 number</a:t>
            </a:r>
            <a:endParaRPr/>
          </a:p>
          <a:p>
            <a:pPr indent="-457200" lvl="0" marL="457200" marR="0" rtl="0" algn="l">
              <a:lnSpc>
                <a:spcPct val="100000"/>
              </a:lnSpc>
              <a:spcBef>
                <a:spcPts val="0"/>
              </a:spcBef>
              <a:spcAft>
                <a:spcPts val="0"/>
              </a:spcAft>
              <a:buClr>
                <a:schemeClr val="dk1"/>
              </a:buClr>
              <a:buSzPts val="3000"/>
              <a:buFont typeface="Arial"/>
              <a:buChar char="•"/>
            </a:pPr>
            <a:r>
              <a:rPr lang="en-CA"/>
              <a:t>Messages will be locked                           with maps</a:t>
            </a:r>
            <a:endParaRPr/>
          </a:p>
          <a:p>
            <a:pPr indent="-457200" lvl="0" marL="457200" marR="0" rtl="0" algn="l">
              <a:lnSpc>
                <a:spcPct val="100000"/>
              </a:lnSpc>
              <a:spcBef>
                <a:spcPts val="0"/>
              </a:spcBef>
              <a:spcAft>
                <a:spcPts val="0"/>
              </a:spcAft>
              <a:buClr>
                <a:schemeClr val="dk1"/>
              </a:buClr>
              <a:buSzPts val="3000"/>
              <a:buFont typeface="Arial"/>
              <a:buChar char="•"/>
            </a:pPr>
            <a:r>
              <a:rPr lang="en-CA"/>
              <a:t>Each map has public (lock)                       and private (key) versions</a:t>
            </a:r>
            <a:endParaRPr/>
          </a:p>
        </p:txBody>
      </p:sp>
      <p:pic>
        <p:nvPicPr>
          <p:cNvPr id="243" name="Google Shape;243;p35"/>
          <p:cNvPicPr preferRelativeResize="0"/>
          <p:nvPr/>
        </p:nvPicPr>
        <p:blipFill rotWithShape="1">
          <a:blip r:embed="rId3">
            <a:alphaModFix/>
          </a:blip>
          <a:srcRect b="9510" l="0" r="0" t="0"/>
          <a:stretch/>
        </p:blipFill>
        <p:spPr>
          <a:xfrm>
            <a:off x="5721858" y="2406736"/>
            <a:ext cx="2760300" cy="18879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6"/>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Step 1</a:t>
            </a:r>
            <a:endParaRPr b="1" i="0" sz="3600" u="none" cap="none" strike="noStrike">
              <a:solidFill>
                <a:schemeClr val="dk1"/>
              </a:solidFill>
              <a:latin typeface="Arial"/>
              <a:ea typeface="Arial"/>
              <a:cs typeface="Arial"/>
              <a:sym typeface="Arial"/>
            </a:endParaRPr>
          </a:p>
        </p:txBody>
      </p:sp>
      <p:sp>
        <p:nvSpPr>
          <p:cNvPr id="249" name="Google Shape;249;p36"/>
          <p:cNvSpPr txBox="1"/>
          <p:nvPr>
            <p:ph idx="1" type="body"/>
          </p:nvPr>
        </p:nvSpPr>
        <p:spPr>
          <a:xfrm>
            <a:off x="457200" y="1200150"/>
            <a:ext cx="8229600" cy="3725679"/>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Pick a number to send</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Place random numbers on each intersection of the public map, so they add up to the chosen number</a:t>
            </a:r>
            <a:endParaRPr b="0" i="0" sz="3000" u="none" cap="none" strike="noStrike">
              <a:solidFill>
                <a:schemeClr val="dk1"/>
              </a:solidFill>
              <a:latin typeface="Arial"/>
              <a:ea typeface="Arial"/>
              <a:cs typeface="Arial"/>
              <a:sym typeface="Arial"/>
            </a:endParaRPr>
          </a:p>
        </p:txBody>
      </p:sp>
      <p:pic>
        <p:nvPicPr>
          <p:cNvPr id="250" name="Google Shape;250;p36"/>
          <p:cNvPicPr preferRelativeResize="0"/>
          <p:nvPr/>
        </p:nvPicPr>
        <p:blipFill rotWithShape="1">
          <a:blip r:embed="rId3">
            <a:alphaModFix/>
          </a:blip>
          <a:srcRect b="0" l="0" r="0" t="0"/>
          <a:stretch/>
        </p:blipFill>
        <p:spPr>
          <a:xfrm>
            <a:off x="5238974" y="2635625"/>
            <a:ext cx="3646842" cy="203266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10"/>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Discuss!</a:t>
            </a:r>
            <a:endParaRPr b="1" i="0" sz="3600" u="none" cap="none" strike="noStrike">
              <a:solidFill>
                <a:schemeClr val="dk1"/>
              </a:solidFill>
              <a:latin typeface="Arial"/>
              <a:ea typeface="Arial"/>
              <a:cs typeface="Arial"/>
              <a:sym typeface="Arial"/>
            </a:endParaRPr>
          </a:p>
        </p:txBody>
      </p:sp>
      <p:sp>
        <p:nvSpPr>
          <p:cNvPr id="42" name="Google Shape;42;p10"/>
          <p:cNvSpPr txBox="1"/>
          <p:nvPr>
            <p:ph idx="1" type="body"/>
          </p:nvPr>
        </p:nvSpPr>
        <p:spPr>
          <a:xfrm>
            <a:off x="457200" y="1200150"/>
            <a:ext cx="5800800" cy="37257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What do you know about cybersecurity?</a:t>
            </a:r>
            <a:endParaRPr/>
          </a:p>
          <a:p>
            <a:pPr indent="-266700" lvl="0" marL="457200" marR="0" rtl="0" algn="l">
              <a:lnSpc>
                <a:spcPct val="100000"/>
              </a:lnSpc>
              <a:spcBef>
                <a:spcPts val="0"/>
              </a:spcBef>
              <a:spcAft>
                <a:spcPts val="0"/>
              </a:spcAft>
              <a:buClr>
                <a:schemeClr val="dk1"/>
              </a:buClr>
              <a:buSzPts val="3000"/>
              <a:buFont typeface="Arial"/>
              <a:buNone/>
            </a:pPr>
            <a:r>
              <a:t/>
            </a:r>
            <a:endParaRPr b="0" i="0" sz="30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How do you protect your online information?</a:t>
            </a:r>
            <a:endParaRPr b="0" i="0" sz="3000" u="none" cap="none" strike="noStrike">
              <a:solidFill>
                <a:schemeClr val="dk1"/>
              </a:solidFill>
              <a:latin typeface="Arial"/>
              <a:ea typeface="Arial"/>
              <a:cs typeface="Arial"/>
              <a:sym typeface="Arial"/>
            </a:endParaRPr>
          </a:p>
        </p:txBody>
      </p:sp>
      <p:pic>
        <p:nvPicPr>
          <p:cNvPr id="43" name="Google Shape;43;p10"/>
          <p:cNvPicPr preferRelativeResize="0"/>
          <p:nvPr/>
        </p:nvPicPr>
        <p:blipFill rotWithShape="1">
          <a:blip r:embed="rId3">
            <a:alphaModFix/>
          </a:blip>
          <a:srcRect b="0" l="0" r="0" t="0"/>
          <a:stretch/>
        </p:blipFill>
        <p:spPr>
          <a:xfrm>
            <a:off x="5426803" y="1416495"/>
            <a:ext cx="3374297" cy="225063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7"/>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Step 2</a:t>
            </a:r>
            <a:endParaRPr b="1" i="0" sz="3600" u="none" cap="none" strike="noStrike">
              <a:solidFill>
                <a:schemeClr val="dk1"/>
              </a:solidFill>
              <a:latin typeface="Arial"/>
              <a:ea typeface="Arial"/>
              <a:cs typeface="Arial"/>
              <a:sym typeface="Arial"/>
            </a:endParaRPr>
          </a:p>
        </p:txBody>
      </p:sp>
      <p:sp>
        <p:nvSpPr>
          <p:cNvPr id="256" name="Google Shape;256;p37"/>
          <p:cNvSpPr txBox="1"/>
          <p:nvPr>
            <p:ph idx="1" type="body"/>
          </p:nvPr>
        </p:nvSpPr>
        <p:spPr>
          <a:xfrm>
            <a:off x="457200" y="1200150"/>
            <a:ext cx="8229600" cy="3725679"/>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Choose any intersection, and look at its 3 neighbors (4 intersections in total)</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Total the numbers on them</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Write the total number in a different color pen at the intersection</a:t>
            </a:r>
            <a:endParaRPr b="0" i="0" sz="3000" u="none" cap="none" strike="noStrike">
              <a:solidFill>
                <a:schemeClr val="dk1"/>
              </a:solidFill>
              <a:latin typeface="Arial"/>
              <a:ea typeface="Arial"/>
              <a:cs typeface="Arial"/>
              <a:sym typeface="Arial"/>
            </a:endParaRPr>
          </a:p>
        </p:txBody>
      </p:sp>
      <p:pic>
        <p:nvPicPr>
          <p:cNvPr id="257" name="Google Shape;257;p37"/>
          <p:cNvPicPr preferRelativeResize="0"/>
          <p:nvPr/>
        </p:nvPicPr>
        <p:blipFill rotWithShape="1">
          <a:blip r:embed="rId3">
            <a:alphaModFix/>
          </a:blip>
          <a:srcRect b="0" l="0" r="0" t="0"/>
          <a:stretch/>
        </p:blipFill>
        <p:spPr>
          <a:xfrm>
            <a:off x="5890111" y="3062989"/>
            <a:ext cx="2038275" cy="1526739"/>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8"/>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Step 3</a:t>
            </a:r>
            <a:endParaRPr b="1" i="0" sz="3600" u="none" cap="none" strike="noStrike">
              <a:solidFill>
                <a:schemeClr val="dk1"/>
              </a:solidFill>
              <a:latin typeface="Arial"/>
              <a:ea typeface="Arial"/>
              <a:cs typeface="Arial"/>
              <a:sym typeface="Arial"/>
            </a:endParaRPr>
          </a:p>
        </p:txBody>
      </p:sp>
      <p:sp>
        <p:nvSpPr>
          <p:cNvPr id="263" name="Google Shape;263;p38"/>
          <p:cNvSpPr txBox="1"/>
          <p:nvPr>
            <p:ph idx="1" type="body"/>
          </p:nvPr>
        </p:nvSpPr>
        <p:spPr>
          <a:xfrm>
            <a:off x="457200" y="1200150"/>
            <a:ext cx="5889812" cy="3725679"/>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Erase/cover the original numbers</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Now, we will send our friend the map with only the totaled numbers on them</a:t>
            </a:r>
            <a:endParaRPr b="0" i="0" sz="3000" u="none" cap="none" strike="noStrike">
              <a:solidFill>
                <a:schemeClr val="dk1"/>
              </a:solidFill>
              <a:latin typeface="Arial"/>
              <a:ea typeface="Arial"/>
              <a:cs typeface="Arial"/>
              <a:sym typeface="Arial"/>
            </a:endParaRPr>
          </a:p>
        </p:txBody>
      </p:sp>
      <p:pic>
        <p:nvPicPr>
          <p:cNvPr id="264" name="Google Shape;264;p38"/>
          <p:cNvPicPr preferRelativeResize="0"/>
          <p:nvPr/>
        </p:nvPicPr>
        <p:blipFill rotWithShape="1">
          <a:blip r:embed="rId3">
            <a:alphaModFix/>
          </a:blip>
          <a:srcRect b="0" l="0" r="0" t="0"/>
          <a:stretch/>
        </p:blipFill>
        <p:spPr>
          <a:xfrm>
            <a:off x="6056555" y="1063228"/>
            <a:ext cx="2908300" cy="27940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39"/>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Step 4</a:t>
            </a:r>
            <a:endParaRPr b="1" i="0" sz="3600" u="none" cap="none" strike="noStrike">
              <a:solidFill>
                <a:schemeClr val="dk1"/>
              </a:solidFill>
              <a:latin typeface="Arial"/>
              <a:ea typeface="Arial"/>
              <a:cs typeface="Arial"/>
              <a:sym typeface="Arial"/>
            </a:endParaRPr>
          </a:p>
        </p:txBody>
      </p:sp>
      <p:sp>
        <p:nvSpPr>
          <p:cNvPr id="270" name="Google Shape;270;p39"/>
          <p:cNvSpPr txBox="1"/>
          <p:nvPr>
            <p:ph idx="1" type="body"/>
          </p:nvPr>
        </p:nvSpPr>
        <p:spPr>
          <a:xfrm>
            <a:off x="457200" y="1200150"/>
            <a:ext cx="8229600" cy="3725679"/>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On the coded message, mark the special enlarged nodes from the private map</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To decode the message, only add the numbers on the secret marked intersections</a:t>
            </a:r>
            <a:endParaRPr b="0" i="0" sz="3000" u="none" cap="none" strike="noStrike">
              <a:solidFill>
                <a:schemeClr val="dk1"/>
              </a:solidFill>
              <a:latin typeface="Arial"/>
              <a:ea typeface="Arial"/>
              <a:cs typeface="Arial"/>
              <a:sym typeface="Arial"/>
            </a:endParaRPr>
          </a:p>
          <a:p>
            <a:pPr indent="-266700" lvl="0" marL="457200" marR="0" rtl="0" algn="l">
              <a:lnSpc>
                <a:spcPct val="100000"/>
              </a:lnSpc>
              <a:spcBef>
                <a:spcPts val="0"/>
              </a:spcBef>
              <a:spcAft>
                <a:spcPts val="0"/>
              </a:spcAft>
              <a:buClr>
                <a:schemeClr val="dk1"/>
              </a:buClr>
              <a:buSzPts val="3000"/>
              <a:buFont typeface="Arial"/>
              <a:buNone/>
            </a:pPr>
            <a:r>
              <a:t/>
            </a:r>
            <a:endParaRPr b="0" i="0" sz="3000" u="none" cap="none" strike="noStrike">
              <a:solidFill>
                <a:schemeClr val="dk1"/>
              </a:solidFill>
              <a:latin typeface="Arial"/>
              <a:ea typeface="Arial"/>
              <a:cs typeface="Arial"/>
              <a:sym typeface="Arial"/>
            </a:endParaRPr>
          </a:p>
        </p:txBody>
      </p:sp>
      <p:pic>
        <p:nvPicPr>
          <p:cNvPr id="271" name="Google Shape;271;p39"/>
          <p:cNvPicPr preferRelativeResize="0"/>
          <p:nvPr/>
        </p:nvPicPr>
        <p:blipFill rotWithShape="1">
          <a:blip r:embed="rId3">
            <a:alphaModFix/>
          </a:blip>
          <a:srcRect b="0" l="0" r="0" t="0"/>
          <a:stretch/>
        </p:blipFill>
        <p:spPr>
          <a:xfrm>
            <a:off x="2191572" y="3233903"/>
            <a:ext cx="4779384" cy="1341384"/>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4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CA"/>
              <a:t>Public map (sending the number 66)</a:t>
            </a:r>
            <a:endParaRPr/>
          </a:p>
        </p:txBody>
      </p:sp>
      <p:sp>
        <p:nvSpPr>
          <p:cNvPr id="277" name="Google Shape;277;p40"/>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278" name="Google Shape;278;p40"/>
          <p:cNvPicPr preferRelativeResize="0"/>
          <p:nvPr/>
        </p:nvPicPr>
        <p:blipFill>
          <a:blip r:embed="rId3">
            <a:alphaModFix/>
          </a:blip>
          <a:stretch>
            <a:fillRect/>
          </a:stretch>
        </p:blipFill>
        <p:spPr>
          <a:xfrm>
            <a:off x="1579150" y="1063375"/>
            <a:ext cx="5271350" cy="342365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1"/>
          <p:cNvSpPr txBox="1"/>
          <p:nvPr>
            <p:ph type="title"/>
          </p:nvPr>
        </p:nvSpPr>
        <p:spPr>
          <a:xfrm>
            <a:off x="228600" y="205975"/>
            <a:ext cx="8686800" cy="857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CA"/>
              <a:t>Private map of recipient</a:t>
            </a:r>
            <a:endParaRPr/>
          </a:p>
        </p:txBody>
      </p:sp>
      <p:pic>
        <p:nvPicPr>
          <p:cNvPr id="284" name="Google Shape;284;p41"/>
          <p:cNvPicPr preferRelativeResize="0"/>
          <p:nvPr/>
        </p:nvPicPr>
        <p:blipFill>
          <a:blip r:embed="rId3">
            <a:alphaModFix/>
          </a:blip>
          <a:stretch>
            <a:fillRect/>
          </a:stretch>
        </p:blipFill>
        <p:spPr>
          <a:xfrm>
            <a:off x="1353525" y="1063375"/>
            <a:ext cx="5970175" cy="3573801"/>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2"/>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How does it work?</a:t>
            </a:r>
            <a:endParaRPr b="1" i="0" sz="3600" u="none" cap="none" strike="noStrike">
              <a:solidFill>
                <a:schemeClr val="dk1"/>
              </a:solidFill>
              <a:latin typeface="Arial"/>
              <a:ea typeface="Arial"/>
              <a:cs typeface="Arial"/>
              <a:sym typeface="Arial"/>
            </a:endParaRPr>
          </a:p>
        </p:txBody>
      </p:sp>
      <p:pic>
        <p:nvPicPr>
          <p:cNvPr id="290" name="Google Shape;290;p42"/>
          <p:cNvPicPr preferRelativeResize="0"/>
          <p:nvPr/>
        </p:nvPicPr>
        <p:blipFill rotWithShape="1">
          <a:blip r:embed="rId3">
            <a:alphaModFix/>
          </a:blip>
          <a:srcRect b="0" l="0" r="0" t="0"/>
          <a:stretch/>
        </p:blipFill>
        <p:spPr>
          <a:xfrm>
            <a:off x="1662382" y="1063228"/>
            <a:ext cx="5177806" cy="3314929"/>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43"/>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Your turn!</a:t>
            </a:r>
            <a:endParaRPr b="1" i="0" sz="3600" u="none" cap="none" strike="noStrike">
              <a:solidFill>
                <a:schemeClr val="dk1"/>
              </a:solidFill>
              <a:latin typeface="Arial"/>
              <a:ea typeface="Arial"/>
              <a:cs typeface="Arial"/>
              <a:sym typeface="Arial"/>
            </a:endParaRPr>
          </a:p>
        </p:txBody>
      </p:sp>
      <p:sp>
        <p:nvSpPr>
          <p:cNvPr id="296" name="Google Shape;296;p43"/>
          <p:cNvSpPr txBox="1"/>
          <p:nvPr>
            <p:ph idx="1" type="body"/>
          </p:nvPr>
        </p:nvSpPr>
        <p:spPr>
          <a:xfrm>
            <a:off x="457200" y="1200150"/>
            <a:ext cx="8229600" cy="3725679"/>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In pairs, choose a number and encode it with the public key</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Give the resulting map to another group</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Try to decode the other group’s message without the private key</a:t>
            </a:r>
            <a:endParaRPr b="0" i="0" sz="3000" u="none" cap="none" strike="noStrike">
              <a:solidFill>
                <a:schemeClr val="dk1"/>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44"/>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Step 1</a:t>
            </a:r>
            <a:endParaRPr b="1" i="0" sz="3600" u="none" cap="none" strike="noStrike">
              <a:solidFill>
                <a:schemeClr val="dk1"/>
              </a:solidFill>
              <a:latin typeface="Arial"/>
              <a:ea typeface="Arial"/>
              <a:cs typeface="Arial"/>
              <a:sym typeface="Arial"/>
            </a:endParaRPr>
          </a:p>
        </p:txBody>
      </p:sp>
      <p:sp>
        <p:nvSpPr>
          <p:cNvPr id="302" name="Google Shape;302;p44"/>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Pick a number to send</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Place random numbers on each intersection of the public map, so they add up to the chosen number</a:t>
            </a:r>
            <a:endParaRPr b="0" i="0" sz="3000" u="none" cap="none" strike="noStrike">
              <a:solidFill>
                <a:schemeClr val="dk1"/>
              </a:solidFill>
              <a:latin typeface="Arial"/>
              <a:ea typeface="Arial"/>
              <a:cs typeface="Arial"/>
              <a:sym typeface="Arial"/>
            </a:endParaRPr>
          </a:p>
        </p:txBody>
      </p:sp>
      <p:pic>
        <p:nvPicPr>
          <p:cNvPr id="303" name="Google Shape;303;p44"/>
          <p:cNvPicPr preferRelativeResize="0"/>
          <p:nvPr/>
        </p:nvPicPr>
        <p:blipFill rotWithShape="1">
          <a:blip r:embed="rId3">
            <a:alphaModFix/>
          </a:blip>
          <a:srcRect b="0" l="0" r="0" t="0"/>
          <a:stretch/>
        </p:blipFill>
        <p:spPr>
          <a:xfrm>
            <a:off x="5238974" y="2635625"/>
            <a:ext cx="3646800" cy="20328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45"/>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Step 2</a:t>
            </a:r>
            <a:endParaRPr b="1" i="0" sz="3600" u="none" cap="none" strike="noStrike">
              <a:solidFill>
                <a:schemeClr val="dk1"/>
              </a:solidFill>
              <a:latin typeface="Arial"/>
              <a:ea typeface="Arial"/>
              <a:cs typeface="Arial"/>
              <a:sym typeface="Arial"/>
            </a:endParaRPr>
          </a:p>
        </p:txBody>
      </p:sp>
      <p:sp>
        <p:nvSpPr>
          <p:cNvPr id="309" name="Google Shape;309;p45"/>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Choose any intersection, and look at its 3 neighbors (4 intersections in total)</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Total the numbers on them</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Write the total number in a different color pen at the intersection</a:t>
            </a:r>
            <a:endParaRPr b="0" i="0" sz="3000" u="none" cap="none" strike="noStrike">
              <a:solidFill>
                <a:schemeClr val="dk1"/>
              </a:solidFill>
              <a:latin typeface="Arial"/>
              <a:ea typeface="Arial"/>
              <a:cs typeface="Arial"/>
              <a:sym typeface="Arial"/>
            </a:endParaRPr>
          </a:p>
        </p:txBody>
      </p:sp>
      <p:pic>
        <p:nvPicPr>
          <p:cNvPr id="310" name="Google Shape;310;p45"/>
          <p:cNvPicPr preferRelativeResize="0"/>
          <p:nvPr/>
        </p:nvPicPr>
        <p:blipFill rotWithShape="1">
          <a:blip r:embed="rId3">
            <a:alphaModFix/>
          </a:blip>
          <a:srcRect b="0" l="0" r="0" t="0"/>
          <a:stretch/>
        </p:blipFill>
        <p:spPr>
          <a:xfrm>
            <a:off x="5890111" y="3062989"/>
            <a:ext cx="2038200" cy="15267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46"/>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Step 3</a:t>
            </a:r>
            <a:endParaRPr b="1" i="0" sz="3600" u="none" cap="none" strike="noStrike">
              <a:solidFill>
                <a:schemeClr val="dk1"/>
              </a:solidFill>
              <a:latin typeface="Arial"/>
              <a:ea typeface="Arial"/>
              <a:cs typeface="Arial"/>
              <a:sym typeface="Arial"/>
            </a:endParaRPr>
          </a:p>
        </p:txBody>
      </p:sp>
      <p:sp>
        <p:nvSpPr>
          <p:cNvPr id="316" name="Google Shape;316;p46"/>
          <p:cNvSpPr txBox="1"/>
          <p:nvPr>
            <p:ph idx="1" type="body"/>
          </p:nvPr>
        </p:nvSpPr>
        <p:spPr>
          <a:xfrm>
            <a:off x="457200" y="1200150"/>
            <a:ext cx="5889900" cy="37257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Erase/cover the original numbers</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Now, we will send our friend the map with only the totaled numbers on them</a:t>
            </a:r>
            <a:endParaRPr b="0" i="0" sz="3000" u="none" cap="none" strike="noStrike">
              <a:solidFill>
                <a:schemeClr val="dk1"/>
              </a:solidFill>
              <a:latin typeface="Arial"/>
              <a:ea typeface="Arial"/>
              <a:cs typeface="Arial"/>
              <a:sym typeface="Arial"/>
            </a:endParaRPr>
          </a:p>
        </p:txBody>
      </p:sp>
      <p:pic>
        <p:nvPicPr>
          <p:cNvPr id="317" name="Google Shape;317;p46"/>
          <p:cNvPicPr preferRelativeResize="0"/>
          <p:nvPr/>
        </p:nvPicPr>
        <p:blipFill rotWithShape="1">
          <a:blip r:embed="rId3">
            <a:alphaModFix/>
          </a:blip>
          <a:srcRect b="0" l="0" r="0" t="0"/>
          <a:stretch/>
        </p:blipFill>
        <p:spPr>
          <a:xfrm>
            <a:off x="6056555" y="1063228"/>
            <a:ext cx="2908200" cy="2793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1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CA"/>
              <a:t>Cybersecurity 101</a:t>
            </a:r>
            <a:endParaRPr/>
          </a:p>
        </p:txBody>
      </p:sp>
      <p:sp>
        <p:nvSpPr>
          <p:cNvPr id="49" name="Google Shape;49;p11"/>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CA" u="sng">
                <a:solidFill>
                  <a:srgbClr val="1155CC"/>
                </a:solidFill>
                <a:hlinkClick r:id="rId3">
                  <a:extLst>
                    <a:ext uri="{A12FA001-AC4F-418D-AE19-62706E023703}">
                      <ahyp:hlinkClr val="tx"/>
                    </a:ext>
                  </a:extLst>
                </a:hlinkClick>
              </a:rPr>
              <a:t>http://www.pbs.org/wgbh/nova/labs/video_popup/5/31/</a:t>
            </a:r>
            <a:endParaRPr/>
          </a:p>
          <a:p>
            <a:pPr indent="0" lvl="0" marL="0" rtl="0" algn="l">
              <a:spcBef>
                <a:spcPts val="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47"/>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Step 4</a:t>
            </a:r>
            <a:endParaRPr b="1" i="0" sz="3600" u="none" cap="none" strike="noStrike">
              <a:solidFill>
                <a:schemeClr val="dk1"/>
              </a:solidFill>
              <a:latin typeface="Arial"/>
              <a:ea typeface="Arial"/>
              <a:cs typeface="Arial"/>
              <a:sym typeface="Arial"/>
            </a:endParaRPr>
          </a:p>
        </p:txBody>
      </p:sp>
      <p:sp>
        <p:nvSpPr>
          <p:cNvPr id="323" name="Google Shape;323;p47"/>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On the coded message, mark the special enlarged nodes from the private map</a:t>
            </a:r>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To decode the message, only add the numbers on the secret marked intersections</a:t>
            </a:r>
            <a:endParaRPr b="0" i="0" sz="3000" u="none" cap="none" strike="noStrike">
              <a:solidFill>
                <a:schemeClr val="dk1"/>
              </a:solidFill>
              <a:latin typeface="Arial"/>
              <a:ea typeface="Arial"/>
              <a:cs typeface="Arial"/>
              <a:sym typeface="Arial"/>
            </a:endParaRPr>
          </a:p>
          <a:p>
            <a:pPr indent="-266700" lvl="0" marL="457200" marR="0" rtl="0" algn="l">
              <a:lnSpc>
                <a:spcPct val="100000"/>
              </a:lnSpc>
              <a:spcBef>
                <a:spcPts val="0"/>
              </a:spcBef>
              <a:spcAft>
                <a:spcPts val="0"/>
              </a:spcAft>
              <a:buClr>
                <a:schemeClr val="dk1"/>
              </a:buClr>
              <a:buSzPts val="3000"/>
              <a:buFont typeface="Arial"/>
              <a:buNone/>
            </a:pPr>
            <a:r>
              <a:t/>
            </a:r>
            <a:endParaRPr b="0" i="0" sz="3000" u="none" cap="none" strike="noStrike">
              <a:solidFill>
                <a:schemeClr val="dk1"/>
              </a:solidFill>
              <a:latin typeface="Arial"/>
              <a:ea typeface="Arial"/>
              <a:cs typeface="Arial"/>
              <a:sym typeface="Arial"/>
            </a:endParaRPr>
          </a:p>
        </p:txBody>
      </p:sp>
      <p:pic>
        <p:nvPicPr>
          <p:cNvPr id="324" name="Google Shape;324;p47"/>
          <p:cNvPicPr preferRelativeResize="0"/>
          <p:nvPr/>
        </p:nvPicPr>
        <p:blipFill rotWithShape="1">
          <a:blip r:embed="rId3">
            <a:alphaModFix/>
          </a:blip>
          <a:srcRect b="0" l="0" r="0" t="0"/>
          <a:stretch/>
        </p:blipFill>
        <p:spPr>
          <a:xfrm>
            <a:off x="2191572" y="3233903"/>
            <a:ext cx="4779300" cy="13413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48"/>
          <p:cNvSpPr txBox="1"/>
          <p:nvPr>
            <p:ph type="title"/>
          </p:nvPr>
        </p:nvSpPr>
        <p:spPr>
          <a:xfrm>
            <a:off x="228600" y="205975"/>
            <a:ext cx="8686800" cy="857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CA"/>
              <a:t>Private map of recipient</a:t>
            </a:r>
            <a:endParaRPr/>
          </a:p>
        </p:txBody>
      </p:sp>
      <p:pic>
        <p:nvPicPr>
          <p:cNvPr id="330" name="Google Shape;330;p48"/>
          <p:cNvPicPr preferRelativeResize="0"/>
          <p:nvPr/>
        </p:nvPicPr>
        <p:blipFill>
          <a:blip r:embed="rId3">
            <a:alphaModFix/>
          </a:blip>
          <a:stretch>
            <a:fillRect/>
          </a:stretch>
        </p:blipFill>
        <p:spPr>
          <a:xfrm>
            <a:off x="1353525" y="1063375"/>
            <a:ext cx="5970175" cy="3573801"/>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49"/>
          <p:cNvSpPr txBox="1"/>
          <p:nvPr>
            <p:ph type="ctrTitle"/>
          </p:nvPr>
        </p:nvSpPr>
        <p:spPr>
          <a:xfrm>
            <a:off x="685800" y="1583341"/>
            <a:ext cx="7772400" cy="1159856"/>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dk1"/>
              </a:buClr>
              <a:buFont typeface="Arial"/>
              <a:buNone/>
            </a:pPr>
            <a:r>
              <a:rPr b="1" i="0" lang="en-CA" sz="4800" u="none" cap="none" strike="noStrike">
                <a:solidFill>
                  <a:schemeClr val="dk1"/>
                </a:solidFill>
                <a:latin typeface="Arial"/>
                <a:ea typeface="Arial"/>
                <a:cs typeface="Arial"/>
                <a:sym typeface="Arial"/>
              </a:rPr>
              <a:t>Thank you!!</a:t>
            </a:r>
            <a:endParaRPr b="1" i="0" sz="4800" u="none" cap="none" strike="noStrike">
              <a:solidFill>
                <a:schemeClr val="dk1"/>
              </a:solidFill>
              <a:latin typeface="Arial"/>
              <a:ea typeface="Arial"/>
              <a:cs typeface="Arial"/>
              <a:sym typeface="Arial"/>
            </a:endParaRPr>
          </a:p>
        </p:txBody>
      </p:sp>
      <p:sp>
        <p:nvSpPr>
          <p:cNvPr id="336" name="Google Shape;336;p49"/>
          <p:cNvSpPr txBox="1"/>
          <p:nvPr>
            <p:ph idx="1" type="subTitle"/>
          </p:nvPr>
        </p:nvSpPr>
        <p:spPr>
          <a:xfrm>
            <a:off x="685800" y="2840052"/>
            <a:ext cx="7772400" cy="784737"/>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2"/>
              </a:buClr>
              <a:buFont typeface="Arial"/>
              <a:buNone/>
            </a:pPr>
            <a:r>
              <a:t/>
            </a:r>
            <a:endParaRPr b="0" i="0" sz="3000" u="none" cap="none" strike="noStrike">
              <a:solidFill>
                <a:schemeClr val="dk2"/>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2"/>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What is cybersecurity?</a:t>
            </a:r>
            <a:endParaRPr b="1" i="0" sz="3600" u="none" cap="none" strike="noStrike">
              <a:solidFill>
                <a:schemeClr val="dk1"/>
              </a:solidFill>
              <a:latin typeface="Arial"/>
              <a:ea typeface="Arial"/>
              <a:cs typeface="Arial"/>
              <a:sym typeface="Arial"/>
            </a:endParaRPr>
          </a:p>
        </p:txBody>
      </p:sp>
      <p:sp>
        <p:nvSpPr>
          <p:cNvPr id="55" name="Google Shape;55;p12"/>
          <p:cNvSpPr txBox="1"/>
          <p:nvPr>
            <p:ph idx="1" type="body"/>
          </p:nvPr>
        </p:nvSpPr>
        <p:spPr>
          <a:xfrm>
            <a:off x="457200" y="1200150"/>
            <a:ext cx="8229600" cy="205542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3000" u="none" cap="none" strike="noStrike">
                <a:solidFill>
                  <a:srgbClr val="0070C0"/>
                </a:solidFill>
                <a:latin typeface="Arial"/>
                <a:ea typeface="Arial"/>
                <a:cs typeface="Arial"/>
                <a:sym typeface="Arial"/>
              </a:rPr>
              <a:t>Technologies, processes and practices</a:t>
            </a:r>
            <a:r>
              <a:rPr b="0" i="0" lang="en-CA" sz="3000" u="none" cap="none" strike="noStrike">
                <a:solidFill>
                  <a:schemeClr val="dk1"/>
                </a:solidFill>
                <a:latin typeface="Arial"/>
                <a:ea typeface="Arial"/>
                <a:cs typeface="Arial"/>
                <a:sym typeface="Arial"/>
              </a:rPr>
              <a:t> to protect</a:t>
            </a:r>
            <a:r>
              <a:rPr b="0" i="0" lang="en-CA" sz="3000" u="none" cap="none" strike="noStrike">
                <a:solidFill>
                  <a:srgbClr val="00B050"/>
                </a:solidFill>
                <a:latin typeface="Arial"/>
                <a:ea typeface="Arial"/>
                <a:cs typeface="Arial"/>
                <a:sym typeface="Arial"/>
              </a:rPr>
              <a:t> computers, programs and data </a:t>
            </a:r>
            <a:r>
              <a:rPr b="0" i="0" lang="en-CA" sz="3000" u="none" cap="none" strike="noStrike">
                <a:solidFill>
                  <a:schemeClr val="dk1"/>
                </a:solidFill>
                <a:latin typeface="Arial"/>
                <a:ea typeface="Arial"/>
                <a:cs typeface="Arial"/>
                <a:sym typeface="Arial"/>
              </a:rPr>
              <a:t>from </a:t>
            </a:r>
            <a:r>
              <a:rPr b="0" i="0" lang="en-CA" sz="3000" u="none" cap="none" strike="noStrike">
                <a:solidFill>
                  <a:srgbClr val="FF0000"/>
                </a:solidFill>
                <a:latin typeface="Arial"/>
                <a:ea typeface="Arial"/>
                <a:cs typeface="Arial"/>
                <a:sym typeface="Arial"/>
              </a:rPr>
              <a:t>attack, damage or unauthorized access</a:t>
            </a:r>
            <a:endParaRPr b="0" i="0" sz="3000" u="none" cap="none" strike="noStrike">
              <a:solidFill>
                <a:srgbClr val="FF0000"/>
              </a:solidFill>
              <a:latin typeface="Arial"/>
              <a:ea typeface="Arial"/>
              <a:cs typeface="Arial"/>
              <a:sym typeface="Arial"/>
            </a:endParaRPr>
          </a:p>
        </p:txBody>
      </p:sp>
      <p:pic>
        <p:nvPicPr>
          <p:cNvPr id="56" name="Google Shape;56;p12"/>
          <p:cNvPicPr preferRelativeResize="0"/>
          <p:nvPr/>
        </p:nvPicPr>
        <p:blipFill rotWithShape="1">
          <a:blip r:embed="rId3">
            <a:alphaModFix/>
          </a:blip>
          <a:srcRect b="0" l="0" r="0" t="0"/>
          <a:stretch/>
        </p:blipFill>
        <p:spPr>
          <a:xfrm>
            <a:off x="2684079" y="2735980"/>
            <a:ext cx="3775841" cy="18418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3"/>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What is cryptography?</a:t>
            </a:r>
            <a:endParaRPr b="1" i="0" sz="3600" u="none" cap="none" strike="noStrike">
              <a:solidFill>
                <a:schemeClr val="dk1"/>
              </a:solidFill>
              <a:latin typeface="Arial"/>
              <a:ea typeface="Arial"/>
              <a:cs typeface="Arial"/>
              <a:sym typeface="Arial"/>
            </a:endParaRPr>
          </a:p>
        </p:txBody>
      </p:sp>
      <p:sp>
        <p:nvSpPr>
          <p:cNvPr id="62" name="Google Shape;62;p13"/>
          <p:cNvSpPr txBox="1"/>
          <p:nvPr>
            <p:ph idx="1" type="body"/>
          </p:nvPr>
        </p:nvSpPr>
        <p:spPr>
          <a:xfrm>
            <a:off x="457200" y="1200151"/>
            <a:ext cx="8229600" cy="693196"/>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0" i="0" lang="en-CA" sz="3000" u="none" cap="none" strike="noStrike">
                <a:solidFill>
                  <a:schemeClr val="dk1"/>
                </a:solidFill>
                <a:latin typeface="Arial"/>
                <a:ea typeface="Arial"/>
                <a:cs typeface="Arial"/>
                <a:sym typeface="Arial"/>
              </a:rPr>
              <a:t>The art of writing or solving codes</a:t>
            </a:r>
            <a:endParaRPr b="0" i="0" sz="3000" u="none" cap="none" strike="noStrike">
              <a:solidFill>
                <a:schemeClr val="dk1"/>
              </a:solidFill>
              <a:latin typeface="Arial"/>
              <a:ea typeface="Arial"/>
              <a:cs typeface="Arial"/>
              <a:sym typeface="Arial"/>
            </a:endParaRPr>
          </a:p>
        </p:txBody>
      </p:sp>
      <p:pic>
        <p:nvPicPr>
          <p:cNvPr id="63" name="Google Shape;63;p13"/>
          <p:cNvPicPr preferRelativeResize="0"/>
          <p:nvPr/>
        </p:nvPicPr>
        <p:blipFill rotWithShape="1">
          <a:blip r:embed="rId3">
            <a:alphaModFix/>
          </a:blip>
          <a:srcRect b="0" l="0" r="0" t="0"/>
          <a:stretch/>
        </p:blipFill>
        <p:spPr>
          <a:xfrm>
            <a:off x="4843630" y="1807286"/>
            <a:ext cx="3187700" cy="2552700"/>
          </a:xfrm>
          <a:prstGeom prst="rect">
            <a:avLst/>
          </a:prstGeom>
          <a:noFill/>
          <a:ln>
            <a:noFill/>
          </a:ln>
        </p:spPr>
      </p:pic>
      <p:pic>
        <p:nvPicPr>
          <p:cNvPr id="64" name="Google Shape;64;p13"/>
          <p:cNvPicPr preferRelativeResize="0"/>
          <p:nvPr/>
        </p:nvPicPr>
        <p:blipFill rotWithShape="1">
          <a:blip r:embed="rId4">
            <a:alphaModFix/>
          </a:blip>
          <a:srcRect b="0" l="0" r="0" t="0"/>
          <a:stretch/>
        </p:blipFill>
        <p:spPr>
          <a:xfrm>
            <a:off x="904165" y="1986132"/>
            <a:ext cx="3492500" cy="2324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Encryption</a:t>
            </a:r>
            <a:endParaRPr b="1" i="0" sz="3600" u="none" cap="none" strike="noStrike">
              <a:solidFill>
                <a:schemeClr val="dk1"/>
              </a:solidFill>
              <a:latin typeface="Arial"/>
              <a:ea typeface="Arial"/>
              <a:cs typeface="Arial"/>
              <a:sym typeface="Arial"/>
            </a:endParaRPr>
          </a:p>
        </p:txBody>
      </p:sp>
      <p:sp>
        <p:nvSpPr>
          <p:cNvPr id="70" name="Google Shape;70;p14"/>
          <p:cNvSpPr txBox="1"/>
          <p:nvPr>
            <p:ph idx="1" type="body"/>
          </p:nvPr>
        </p:nvSpPr>
        <p:spPr>
          <a:xfrm>
            <a:off x="457200" y="1200150"/>
            <a:ext cx="5438775" cy="3725679"/>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Converting information/data into a code</a:t>
            </a:r>
            <a:endParaRPr/>
          </a:p>
          <a:p>
            <a:pPr indent="-266700" lvl="0" marL="457200" marR="0" rtl="0" algn="l">
              <a:lnSpc>
                <a:spcPct val="100000"/>
              </a:lnSpc>
              <a:spcBef>
                <a:spcPts val="0"/>
              </a:spcBef>
              <a:spcAft>
                <a:spcPts val="0"/>
              </a:spcAft>
              <a:buClr>
                <a:schemeClr val="dk1"/>
              </a:buClr>
              <a:buSzPts val="3000"/>
              <a:buFont typeface="Arial"/>
              <a:buNone/>
            </a:pPr>
            <a:r>
              <a:t/>
            </a:r>
            <a:endParaRPr b="0" i="0" sz="30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Usually to prevent unauthorized access</a:t>
            </a:r>
            <a:endParaRPr b="0" i="0" sz="3000" u="none" cap="none" strike="noStrike">
              <a:solidFill>
                <a:schemeClr val="dk1"/>
              </a:solidFill>
              <a:latin typeface="Arial"/>
              <a:ea typeface="Arial"/>
              <a:cs typeface="Arial"/>
              <a:sym typeface="Arial"/>
            </a:endParaRPr>
          </a:p>
        </p:txBody>
      </p:sp>
      <p:pic>
        <p:nvPicPr>
          <p:cNvPr id="71" name="Google Shape;71;p14"/>
          <p:cNvPicPr preferRelativeResize="0"/>
          <p:nvPr/>
        </p:nvPicPr>
        <p:blipFill rotWithShape="1">
          <a:blip r:embed="rId3">
            <a:alphaModFix/>
          </a:blip>
          <a:srcRect b="0" l="0" r="0" t="0"/>
          <a:stretch/>
        </p:blipFill>
        <p:spPr>
          <a:xfrm>
            <a:off x="4743450" y="1963959"/>
            <a:ext cx="4018885" cy="210321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5"/>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Decryption</a:t>
            </a:r>
            <a:endParaRPr b="1" i="0" sz="3600" u="none" cap="none" strike="noStrike">
              <a:solidFill>
                <a:schemeClr val="dk1"/>
              </a:solidFill>
              <a:latin typeface="Arial"/>
              <a:ea typeface="Arial"/>
              <a:cs typeface="Arial"/>
              <a:sym typeface="Arial"/>
            </a:endParaRPr>
          </a:p>
        </p:txBody>
      </p:sp>
      <p:sp>
        <p:nvSpPr>
          <p:cNvPr id="77" name="Google Shape;77;p15"/>
          <p:cNvSpPr txBox="1"/>
          <p:nvPr>
            <p:ph idx="1" type="body"/>
          </p:nvPr>
        </p:nvSpPr>
        <p:spPr>
          <a:xfrm>
            <a:off x="457200" y="1200150"/>
            <a:ext cx="8229600" cy="3725679"/>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b="0" i="0" lang="en-CA" sz="3000" u="none" cap="none" strike="noStrike">
                <a:solidFill>
                  <a:schemeClr val="dk1"/>
                </a:solidFill>
                <a:latin typeface="Arial"/>
                <a:ea typeface="Arial"/>
                <a:cs typeface="Arial"/>
                <a:sym typeface="Arial"/>
              </a:rPr>
              <a:t>Converting encrypted text or data back into text you can understand</a:t>
            </a:r>
            <a:endParaRPr b="0" i="0" sz="3000" u="none" cap="none" strike="noStrike">
              <a:solidFill>
                <a:schemeClr val="dk1"/>
              </a:solidFill>
              <a:latin typeface="Arial"/>
              <a:ea typeface="Arial"/>
              <a:cs typeface="Arial"/>
              <a:sym typeface="Arial"/>
            </a:endParaRPr>
          </a:p>
        </p:txBody>
      </p:sp>
      <p:pic>
        <p:nvPicPr>
          <p:cNvPr id="78" name="Google Shape;78;p15"/>
          <p:cNvPicPr preferRelativeResize="0"/>
          <p:nvPr/>
        </p:nvPicPr>
        <p:blipFill rotWithShape="1">
          <a:blip r:embed="rId3">
            <a:alphaModFix/>
          </a:blip>
          <a:srcRect b="0" l="0" r="0" t="0"/>
          <a:stretch/>
        </p:blipFill>
        <p:spPr>
          <a:xfrm>
            <a:off x="2061881" y="2301389"/>
            <a:ext cx="5027407" cy="224437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6"/>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Font typeface="Arial"/>
              <a:buNone/>
            </a:pPr>
            <a:r>
              <a:rPr b="1" i="0" lang="en-CA" sz="3600" u="none" cap="none" strike="noStrike">
                <a:solidFill>
                  <a:schemeClr val="dk1"/>
                </a:solidFill>
                <a:latin typeface="Arial"/>
                <a:ea typeface="Arial"/>
                <a:cs typeface="Arial"/>
                <a:sym typeface="Arial"/>
              </a:rPr>
              <a:t>Cipher</a:t>
            </a:r>
            <a:endParaRPr b="1" i="0" sz="3600" u="none" cap="none" strike="noStrike">
              <a:solidFill>
                <a:schemeClr val="dk1"/>
              </a:solidFill>
              <a:latin typeface="Arial"/>
              <a:ea typeface="Arial"/>
              <a:cs typeface="Arial"/>
              <a:sym typeface="Arial"/>
            </a:endParaRPr>
          </a:p>
        </p:txBody>
      </p:sp>
      <p:sp>
        <p:nvSpPr>
          <p:cNvPr id="84" name="Google Shape;84;p16"/>
          <p:cNvSpPr txBox="1"/>
          <p:nvPr>
            <p:ph idx="1" type="body"/>
          </p:nvPr>
        </p:nvSpPr>
        <p:spPr>
          <a:xfrm>
            <a:off x="457200" y="1200150"/>
            <a:ext cx="8229600" cy="6108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1"/>
              </a:buClr>
              <a:buSzPts val="3000"/>
              <a:buFont typeface="Arial"/>
              <a:buChar char="•"/>
            </a:pPr>
            <a:r>
              <a:rPr lang="en-CA"/>
              <a:t>Something that is written in a secret or disguised way</a:t>
            </a:r>
            <a:endParaRPr b="0" i="0" sz="3000" u="none" cap="none" strike="noStrike">
              <a:solidFill>
                <a:schemeClr val="dk1"/>
              </a:solidFill>
              <a:latin typeface="Arial"/>
              <a:ea typeface="Arial"/>
              <a:cs typeface="Arial"/>
              <a:sym typeface="Arial"/>
            </a:endParaRPr>
          </a:p>
        </p:txBody>
      </p:sp>
      <p:pic>
        <p:nvPicPr>
          <p:cNvPr id="85" name="Google Shape;85;p16"/>
          <p:cNvPicPr preferRelativeResize="0"/>
          <p:nvPr/>
        </p:nvPicPr>
        <p:blipFill rotWithShape="1">
          <a:blip r:embed="rId3">
            <a:alphaModFix/>
          </a:blip>
          <a:srcRect b="0" l="0" r="0" t="0"/>
          <a:stretch/>
        </p:blipFill>
        <p:spPr>
          <a:xfrm>
            <a:off x="4283348" y="2275625"/>
            <a:ext cx="2159700" cy="2150100"/>
          </a:xfrm>
          <a:prstGeom prst="rect">
            <a:avLst/>
          </a:prstGeom>
          <a:noFill/>
          <a:ln>
            <a:noFill/>
          </a:ln>
        </p:spPr>
      </p:pic>
      <p:pic>
        <p:nvPicPr>
          <p:cNvPr id="86" name="Google Shape;86;p16"/>
          <p:cNvPicPr preferRelativeResize="0"/>
          <p:nvPr/>
        </p:nvPicPr>
        <p:blipFill rotWithShape="1">
          <a:blip r:embed="rId4">
            <a:alphaModFix/>
          </a:blip>
          <a:srcRect b="0" l="0" r="0" t="0"/>
          <a:stretch/>
        </p:blipFill>
        <p:spPr>
          <a:xfrm>
            <a:off x="6555299" y="2176475"/>
            <a:ext cx="2401500" cy="2348400"/>
          </a:xfrm>
          <a:prstGeom prst="rect">
            <a:avLst/>
          </a:prstGeom>
          <a:noFill/>
          <a:ln>
            <a:noFill/>
          </a:ln>
        </p:spPr>
      </p:pic>
      <p:pic>
        <p:nvPicPr>
          <p:cNvPr id="87" name="Google Shape;87;p16"/>
          <p:cNvPicPr preferRelativeResize="0"/>
          <p:nvPr/>
        </p:nvPicPr>
        <p:blipFill>
          <a:blip r:embed="rId5">
            <a:alphaModFix/>
          </a:blip>
          <a:stretch>
            <a:fillRect/>
          </a:stretch>
        </p:blipFill>
        <p:spPr>
          <a:xfrm>
            <a:off x="181700" y="2293150"/>
            <a:ext cx="4071699" cy="20206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